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3"/>
  </p:notesMasterIdLst>
  <p:sldIdLst>
    <p:sldId id="303" r:id="rId2"/>
    <p:sldId id="304" r:id="rId3"/>
    <p:sldId id="269" r:id="rId4"/>
    <p:sldId id="271" r:id="rId5"/>
    <p:sldId id="270" r:id="rId6"/>
    <p:sldId id="290" r:id="rId7"/>
    <p:sldId id="276" r:id="rId8"/>
    <p:sldId id="277" r:id="rId9"/>
    <p:sldId id="307" r:id="rId10"/>
    <p:sldId id="308" r:id="rId11"/>
    <p:sldId id="309" r:id="rId12"/>
    <p:sldId id="268" r:id="rId13"/>
    <p:sldId id="259" r:id="rId14"/>
    <p:sldId id="310" r:id="rId15"/>
    <p:sldId id="289" r:id="rId16"/>
    <p:sldId id="299" r:id="rId17"/>
    <p:sldId id="292" r:id="rId18"/>
    <p:sldId id="264" r:id="rId19"/>
    <p:sldId id="301" r:id="rId20"/>
    <p:sldId id="311" r:id="rId21"/>
    <p:sldId id="267" r:id="rId22"/>
    <p:sldId id="266" r:id="rId23"/>
    <p:sldId id="258" r:id="rId24"/>
    <p:sldId id="305" r:id="rId25"/>
    <p:sldId id="295" r:id="rId26"/>
    <p:sldId id="312" r:id="rId27"/>
    <p:sldId id="265" r:id="rId28"/>
    <p:sldId id="302" r:id="rId29"/>
    <p:sldId id="313" r:id="rId30"/>
    <p:sldId id="316" r:id="rId31"/>
    <p:sldId id="315" r:id="rId32"/>
    <p:sldId id="317" r:id="rId33"/>
    <p:sldId id="314" r:id="rId34"/>
    <p:sldId id="285" r:id="rId35"/>
    <p:sldId id="318" r:id="rId36"/>
    <p:sldId id="320" r:id="rId37"/>
    <p:sldId id="319" r:id="rId38"/>
    <p:sldId id="274" r:id="rId39"/>
    <p:sldId id="306" r:id="rId40"/>
    <p:sldId id="294" r:id="rId41"/>
    <p:sldId id="272" r:id="rId42"/>
    <p:sldId id="273" r:id="rId43"/>
    <p:sldId id="297" r:id="rId44"/>
    <p:sldId id="298" r:id="rId45"/>
    <p:sldId id="321" r:id="rId46"/>
    <p:sldId id="275" r:id="rId47"/>
    <p:sldId id="286" r:id="rId48"/>
    <p:sldId id="288" r:id="rId49"/>
    <p:sldId id="287" r:id="rId50"/>
    <p:sldId id="279" r:id="rId51"/>
    <p:sldId id="278" r:id="rId52"/>
    <p:sldId id="322" r:id="rId53"/>
    <p:sldId id="324" r:id="rId54"/>
    <p:sldId id="326" r:id="rId55"/>
    <p:sldId id="323" r:id="rId56"/>
    <p:sldId id="261" r:id="rId57"/>
    <p:sldId id="293" r:id="rId58"/>
    <p:sldId id="296" r:id="rId59"/>
    <p:sldId id="282" r:id="rId60"/>
    <p:sldId id="283" r:id="rId61"/>
    <p:sldId id="284" r:id="rId62"/>
    <p:sldId id="300" r:id="rId63"/>
    <p:sldId id="280" r:id="rId64"/>
    <p:sldId id="263" r:id="rId65"/>
    <p:sldId id="330" r:id="rId66"/>
    <p:sldId id="327" r:id="rId67"/>
    <p:sldId id="260" r:id="rId68"/>
    <p:sldId id="328" r:id="rId69"/>
    <p:sldId id="262" r:id="rId70"/>
    <p:sldId id="329" r:id="rId71"/>
    <p:sldId id="331" r:id="rId72"/>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4287"/>
    <a:srgbClr val="D54B96"/>
    <a:srgbClr val="4C1F79"/>
    <a:srgbClr val="4D245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7"/>
    <p:restoredTop sz="91360"/>
  </p:normalViewPr>
  <p:slideViewPr>
    <p:cSldViewPr snapToGrid="0" snapToObjects="1">
      <p:cViewPr varScale="1">
        <p:scale>
          <a:sx n="112" d="100"/>
          <a:sy n="112" d="100"/>
        </p:scale>
        <p:origin x="5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BC15049-EDA3-6848-8FCA-CD9864C8E388}" type="datetimeFigureOut">
              <a:rPr lang="en-US" smtClean="0"/>
              <a:t>11/22/20</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FF530B0-3AE6-664D-95B5-1D77F59625DB}" type="slidenum">
              <a:rPr lang="en-US" smtClean="0"/>
              <a:t>‹#›</a:t>
            </a:fld>
            <a:endParaRPr lang="en-US" dirty="0"/>
          </a:p>
        </p:txBody>
      </p:sp>
    </p:spTree>
    <p:extLst>
      <p:ext uri="{BB962C8B-B14F-4D97-AF65-F5344CB8AC3E}">
        <p14:creationId xmlns:p14="http://schemas.microsoft.com/office/powerpoint/2010/main" val="3950298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530B0-3AE6-664D-95B5-1D77F59625DB}" type="slidenum">
              <a:rPr lang="en-US" smtClean="0"/>
              <a:t>11</a:t>
            </a:fld>
            <a:endParaRPr lang="en-US" dirty="0"/>
          </a:p>
        </p:txBody>
      </p:sp>
    </p:spTree>
    <p:extLst>
      <p:ext uri="{BB962C8B-B14F-4D97-AF65-F5344CB8AC3E}">
        <p14:creationId xmlns:p14="http://schemas.microsoft.com/office/powerpoint/2010/main" val="944455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530B0-3AE6-664D-95B5-1D77F59625DB}" type="slidenum">
              <a:rPr lang="en-US" smtClean="0"/>
              <a:t>21</a:t>
            </a:fld>
            <a:endParaRPr lang="en-US" dirty="0"/>
          </a:p>
        </p:txBody>
      </p:sp>
    </p:spTree>
    <p:extLst>
      <p:ext uri="{BB962C8B-B14F-4D97-AF65-F5344CB8AC3E}">
        <p14:creationId xmlns:p14="http://schemas.microsoft.com/office/powerpoint/2010/main" val="1883893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530B0-3AE6-664D-95B5-1D77F59625DB}" type="slidenum">
              <a:rPr lang="en-US" smtClean="0"/>
              <a:t>25</a:t>
            </a:fld>
            <a:endParaRPr lang="en-US" dirty="0"/>
          </a:p>
        </p:txBody>
      </p:sp>
    </p:spTree>
    <p:extLst>
      <p:ext uri="{BB962C8B-B14F-4D97-AF65-F5344CB8AC3E}">
        <p14:creationId xmlns:p14="http://schemas.microsoft.com/office/powerpoint/2010/main" val="2607663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530B0-3AE6-664D-95B5-1D77F59625DB}" type="slidenum">
              <a:rPr lang="en-US" smtClean="0"/>
              <a:t>31</a:t>
            </a:fld>
            <a:endParaRPr lang="en-US" dirty="0"/>
          </a:p>
        </p:txBody>
      </p:sp>
    </p:spTree>
    <p:extLst>
      <p:ext uri="{BB962C8B-B14F-4D97-AF65-F5344CB8AC3E}">
        <p14:creationId xmlns:p14="http://schemas.microsoft.com/office/powerpoint/2010/main" val="1343240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530B0-3AE6-664D-95B5-1D77F59625DB}" type="slidenum">
              <a:rPr lang="en-US" smtClean="0"/>
              <a:t>68</a:t>
            </a:fld>
            <a:endParaRPr lang="en-US" dirty="0"/>
          </a:p>
        </p:txBody>
      </p:sp>
    </p:spTree>
    <p:extLst>
      <p:ext uri="{BB962C8B-B14F-4D97-AF65-F5344CB8AC3E}">
        <p14:creationId xmlns:p14="http://schemas.microsoft.com/office/powerpoint/2010/main" val="3012501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530B0-3AE6-664D-95B5-1D77F59625DB}" type="slidenum">
              <a:rPr lang="en-US" smtClean="0"/>
              <a:t>70</a:t>
            </a:fld>
            <a:endParaRPr lang="en-US" dirty="0"/>
          </a:p>
        </p:txBody>
      </p:sp>
    </p:spTree>
    <p:extLst>
      <p:ext uri="{BB962C8B-B14F-4D97-AF65-F5344CB8AC3E}">
        <p14:creationId xmlns:p14="http://schemas.microsoft.com/office/powerpoint/2010/main" val="2528938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E6C323E-EFEF-6345-A657-4E6FDFF5B71A}" type="datetimeFigureOut">
              <a:rPr lang="en-US" smtClean="0"/>
              <a:t>11/22/20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4B986C0-1C37-8E4F-8DAF-B0B2FFF9E744}" type="slidenum">
              <a:rPr lang="en-US" smtClean="0"/>
              <a:t>‹#›</a:t>
            </a:fld>
            <a:endParaRPr lang="en-US" dirty="0"/>
          </a:p>
        </p:txBody>
      </p:sp>
    </p:spTree>
    <p:extLst>
      <p:ext uri="{BB962C8B-B14F-4D97-AF65-F5344CB8AC3E}">
        <p14:creationId xmlns:p14="http://schemas.microsoft.com/office/powerpoint/2010/main" val="113690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6C323E-EFEF-6345-A657-4E6FDFF5B71A}" type="datetimeFigureOut">
              <a:rPr lang="en-US" smtClean="0"/>
              <a:t>11/22/20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4B986C0-1C37-8E4F-8DAF-B0B2FFF9E744}" type="slidenum">
              <a:rPr lang="en-US" smtClean="0"/>
              <a:t>‹#›</a:t>
            </a:fld>
            <a:endParaRPr lang="en-US" dirty="0"/>
          </a:p>
        </p:txBody>
      </p:sp>
    </p:spTree>
    <p:extLst>
      <p:ext uri="{BB962C8B-B14F-4D97-AF65-F5344CB8AC3E}">
        <p14:creationId xmlns:p14="http://schemas.microsoft.com/office/powerpoint/2010/main" val="64823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E6C323E-EFEF-6345-A657-4E6FDFF5B71A}" type="datetimeFigureOut">
              <a:rPr lang="en-US" smtClean="0"/>
              <a:t>11/22/20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B986C0-1C37-8E4F-8DAF-B0B2FFF9E744}" type="slidenum">
              <a:rPr lang="en-US" smtClean="0"/>
              <a:t>‹#›</a:t>
            </a:fld>
            <a:endParaRPr lang="en-US" dirty="0"/>
          </a:p>
        </p:txBody>
      </p:sp>
    </p:spTree>
    <p:extLst>
      <p:ext uri="{BB962C8B-B14F-4D97-AF65-F5344CB8AC3E}">
        <p14:creationId xmlns:p14="http://schemas.microsoft.com/office/powerpoint/2010/main" val="673313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E6C323E-EFEF-6345-A657-4E6FDFF5B71A}" type="datetimeFigureOut">
              <a:rPr lang="en-US" smtClean="0"/>
              <a:t>11/22/20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B986C0-1C37-8E4F-8DAF-B0B2FFF9E744}" type="slidenum">
              <a:rPr lang="en-US" smtClean="0"/>
              <a:t>‹#›</a:t>
            </a:fld>
            <a:endParaRPr lang="en-US" dirty="0"/>
          </a:p>
        </p:txBody>
      </p:sp>
    </p:spTree>
    <p:extLst>
      <p:ext uri="{BB962C8B-B14F-4D97-AF65-F5344CB8AC3E}">
        <p14:creationId xmlns:p14="http://schemas.microsoft.com/office/powerpoint/2010/main" val="394098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6C323E-EFEF-6345-A657-4E6FDFF5B71A}" type="datetimeFigureOut">
              <a:rPr lang="en-US" smtClean="0"/>
              <a:t>11/22/20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B986C0-1C37-8E4F-8DAF-B0B2FFF9E744}" type="slidenum">
              <a:rPr lang="en-US" smtClean="0"/>
              <a:t>‹#›</a:t>
            </a:fld>
            <a:endParaRPr lang="en-US" dirty="0"/>
          </a:p>
        </p:txBody>
      </p:sp>
    </p:spTree>
    <p:extLst>
      <p:ext uri="{BB962C8B-B14F-4D97-AF65-F5344CB8AC3E}">
        <p14:creationId xmlns:p14="http://schemas.microsoft.com/office/powerpoint/2010/main" val="2676729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E6C323E-EFEF-6345-A657-4E6FDFF5B71A}" type="datetimeFigureOut">
              <a:rPr lang="en-US" smtClean="0"/>
              <a:t>11/22/20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B986C0-1C37-8E4F-8DAF-B0B2FFF9E744}" type="slidenum">
              <a:rPr lang="en-US" smtClean="0"/>
              <a:t>‹#›</a:t>
            </a:fld>
            <a:endParaRPr lang="en-US" dirty="0"/>
          </a:p>
        </p:txBody>
      </p:sp>
    </p:spTree>
    <p:extLst>
      <p:ext uri="{BB962C8B-B14F-4D97-AF65-F5344CB8AC3E}">
        <p14:creationId xmlns:p14="http://schemas.microsoft.com/office/powerpoint/2010/main" val="3172657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E6C323E-EFEF-6345-A657-4E6FDFF5B71A}" type="datetimeFigureOut">
              <a:rPr lang="en-US" smtClean="0"/>
              <a:t>11/22/20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14B986C0-1C37-8E4F-8DAF-B0B2FFF9E744}" type="slidenum">
              <a:rPr lang="en-US" smtClean="0"/>
              <a:t>‹#›</a:t>
            </a:fld>
            <a:endParaRPr lang="en-US" dirty="0"/>
          </a:p>
        </p:txBody>
      </p:sp>
    </p:spTree>
    <p:extLst>
      <p:ext uri="{BB962C8B-B14F-4D97-AF65-F5344CB8AC3E}">
        <p14:creationId xmlns:p14="http://schemas.microsoft.com/office/powerpoint/2010/main" val="2805315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E6C323E-EFEF-6345-A657-4E6FDFF5B71A}" type="datetimeFigureOut">
              <a:rPr lang="en-US" smtClean="0"/>
              <a:t>11/22/20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B986C0-1C37-8E4F-8DAF-B0B2FFF9E744}" type="slidenum">
              <a:rPr lang="en-US" smtClean="0"/>
              <a:t>‹#›</a:t>
            </a:fld>
            <a:endParaRPr lang="en-US" dirty="0"/>
          </a:p>
        </p:txBody>
      </p:sp>
    </p:spTree>
    <p:extLst>
      <p:ext uri="{BB962C8B-B14F-4D97-AF65-F5344CB8AC3E}">
        <p14:creationId xmlns:p14="http://schemas.microsoft.com/office/powerpoint/2010/main" val="3982389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E6C323E-EFEF-6345-A657-4E6FDFF5B71A}" type="datetimeFigureOut">
              <a:rPr lang="en-US" smtClean="0"/>
              <a:t>11/22/20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B986C0-1C37-8E4F-8DAF-B0B2FFF9E744}" type="slidenum">
              <a:rPr lang="en-US" smtClean="0"/>
              <a:t>‹#›</a:t>
            </a:fld>
            <a:endParaRPr lang="en-US" dirty="0"/>
          </a:p>
        </p:txBody>
      </p:sp>
    </p:spTree>
    <p:extLst>
      <p:ext uri="{BB962C8B-B14F-4D97-AF65-F5344CB8AC3E}">
        <p14:creationId xmlns:p14="http://schemas.microsoft.com/office/powerpoint/2010/main" val="518635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6C323E-EFEF-6345-A657-4E6FDFF5B71A}" type="datetimeFigureOut">
              <a:rPr lang="en-US" smtClean="0"/>
              <a:t>11/22/20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B986C0-1C37-8E4F-8DAF-B0B2FFF9E744}" type="slidenum">
              <a:rPr lang="en-US" smtClean="0"/>
              <a:t>‹#›</a:t>
            </a:fld>
            <a:endParaRPr lang="en-US" dirty="0"/>
          </a:p>
        </p:txBody>
      </p:sp>
    </p:spTree>
    <p:extLst>
      <p:ext uri="{BB962C8B-B14F-4D97-AF65-F5344CB8AC3E}">
        <p14:creationId xmlns:p14="http://schemas.microsoft.com/office/powerpoint/2010/main" val="3831102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6C323E-EFEF-6345-A657-4E6FDFF5B71A}" type="datetimeFigureOut">
              <a:rPr lang="en-US" smtClean="0"/>
              <a:t>11/22/20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B986C0-1C37-8E4F-8DAF-B0B2FFF9E744}" type="slidenum">
              <a:rPr lang="en-US" smtClean="0"/>
              <a:t>‹#›</a:t>
            </a:fld>
            <a:endParaRPr lang="en-US" dirty="0"/>
          </a:p>
        </p:txBody>
      </p:sp>
    </p:spTree>
    <p:extLst>
      <p:ext uri="{BB962C8B-B14F-4D97-AF65-F5344CB8AC3E}">
        <p14:creationId xmlns:p14="http://schemas.microsoft.com/office/powerpoint/2010/main" val="3834791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6C323E-EFEF-6345-A657-4E6FDFF5B71A}" type="datetimeFigureOut">
              <a:rPr lang="en-US" smtClean="0"/>
              <a:t>11/22/20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B986C0-1C37-8E4F-8DAF-B0B2FFF9E744}" type="slidenum">
              <a:rPr lang="en-US" smtClean="0"/>
              <a:t>‹#›</a:t>
            </a:fld>
            <a:endParaRPr lang="en-US" dirty="0"/>
          </a:p>
        </p:txBody>
      </p:sp>
    </p:spTree>
    <p:extLst>
      <p:ext uri="{BB962C8B-B14F-4D97-AF65-F5344CB8AC3E}">
        <p14:creationId xmlns:p14="http://schemas.microsoft.com/office/powerpoint/2010/main" val="86161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6C323E-EFEF-6345-A657-4E6FDFF5B71A}" type="datetimeFigureOut">
              <a:rPr lang="en-US" smtClean="0"/>
              <a:t>11/22/20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B986C0-1C37-8E4F-8DAF-B0B2FFF9E744}" type="slidenum">
              <a:rPr lang="en-US" smtClean="0"/>
              <a:t>‹#›</a:t>
            </a:fld>
            <a:endParaRPr lang="en-US" dirty="0"/>
          </a:p>
        </p:txBody>
      </p:sp>
    </p:spTree>
    <p:extLst>
      <p:ext uri="{BB962C8B-B14F-4D97-AF65-F5344CB8AC3E}">
        <p14:creationId xmlns:p14="http://schemas.microsoft.com/office/powerpoint/2010/main" val="2950136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6C323E-EFEF-6345-A657-4E6FDFF5B71A}" type="datetimeFigureOut">
              <a:rPr lang="en-US" smtClean="0"/>
              <a:t>11/22/20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B986C0-1C37-8E4F-8DAF-B0B2FFF9E744}" type="slidenum">
              <a:rPr lang="en-US" smtClean="0"/>
              <a:t>‹#›</a:t>
            </a:fld>
            <a:endParaRPr lang="en-US" dirty="0"/>
          </a:p>
        </p:txBody>
      </p:sp>
    </p:spTree>
    <p:extLst>
      <p:ext uri="{BB962C8B-B14F-4D97-AF65-F5344CB8AC3E}">
        <p14:creationId xmlns:p14="http://schemas.microsoft.com/office/powerpoint/2010/main" val="2577365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6C323E-EFEF-6345-A657-4E6FDFF5B71A}" type="datetimeFigureOut">
              <a:rPr lang="en-US" smtClean="0"/>
              <a:t>11/22/20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4B986C0-1C37-8E4F-8DAF-B0B2FFF9E744}" type="slidenum">
              <a:rPr lang="en-US" smtClean="0"/>
              <a:t>‹#›</a:t>
            </a:fld>
            <a:endParaRPr lang="en-US" dirty="0"/>
          </a:p>
        </p:txBody>
      </p:sp>
    </p:spTree>
    <p:extLst>
      <p:ext uri="{BB962C8B-B14F-4D97-AF65-F5344CB8AC3E}">
        <p14:creationId xmlns:p14="http://schemas.microsoft.com/office/powerpoint/2010/main" val="4017613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6C323E-EFEF-6345-A657-4E6FDFF5B71A}" type="datetimeFigureOut">
              <a:rPr lang="en-US" smtClean="0"/>
              <a:t>11/22/20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4B986C0-1C37-8E4F-8DAF-B0B2FFF9E744}" type="slidenum">
              <a:rPr lang="en-US" smtClean="0"/>
              <a:t>‹#›</a:t>
            </a:fld>
            <a:endParaRPr lang="en-US" dirty="0"/>
          </a:p>
        </p:txBody>
      </p:sp>
    </p:spTree>
    <p:extLst>
      <p:ext uri="{BB962C8B-B14F-4D97-AF65-F5344CB8AC3E}">
        <p14:creationId xmlns:p14="http://schemas.microsoft.com/office/powerpoint/2010/main" val="2517270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6C323E-EFEF-6345-A657-4E6FDFF5B71A}" type="datetimeFigureOut">
              <a:rPr lang="en-US" smtClean="0"/>
              <a:t>11/22/20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4B986C0-1C37-8E4F-8DAF-B0B2FFF9E744}" type="slidenum">
              <a:rPr lang="en-US" smtClean="0"/>
              <a:t>‹#›</a:t>
            </a:fld>
            <a:endParaRPr lang="en-US" dirty="0"/>
          </a:p>
        </p:txBody>
      </p:sp>
    </p:spTree>
    <p:extLst>
      <p:ext uri="{BB962C8B-B14F-4D97-AF65-F5344CB8AC3E}">
        <p14:creationId xmlns:p14="http://schemas.microsoft.com/office/powerpoint/2010/main" val="56072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E6C323E-EFEF-6345-A657-4E6FDFF5B71A}" type="datetimeFigureOut">
              <a:rPr lang="en-US" smtClean="0"/>
              <a:t>11/22/20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4B986C0-1C37-8E4F-8DAF-B0B2FFF9E744}" type="slidenum">
              <a:rPr lang="en-US" smtClean="0"/>
              <a:t>‹#›</a:t>
            </a:fld>
            <a:endParaRPr lang="en-US" dirty="0"/>
          </a:p>
        </p:txBody>
      </p:sp>
    </p:spTree>
    <p:extLst>
      <p:ext uri="{BB962C8B-B14F-4D97-AF65-F5344CB8AC3E}">
        <p14:creationId xmlns:p14="http://schemas.microsoft.com/office/powerpoint/2010/main" val="3228917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F5902-29D7-FE4B-9F61-3AE5EF4DCC21}"/>
              </a:ext>
            </a:extLst>
          </p:cNvPr>
          <p:cNvSpPr>
            <a:spLocks noGrp="1"/>
          </p:cNvSpPr>
          <p:nvPr>
            <p:ph type="ctrTitle"/>
          </p:nvPr>
        </p:nvSpPr>
        <p:spPr/>
        <p:txBody>
          <a:bodyPr/>
          <a:lstStyle/>
          <a:p>
            <a:pPr algn="ctr"/>
            <a:r>
              <a:rPr lang="en-US" sz="8800" dirty="0"/>
              <a:t>Writing</a:t>
            </a:r>
            <a:br>
              <a:rPr lang="en-US" sz="8800" dirty="0"/>
            </a:br>
            <a:r>
              <a:rPr lang="en-US" sz="8800" dirty="0"/>
              <a:t>Nuts &amp; Bolts</a:t>
            </a:r>
          </a:p>
        </p:txBody>
      </p:sp>
    </p:spTree>
    <p:extLst>
      <p:ext uri="{BB962C8B-B14F-4D97-AF65-F5344CB8AC3E}">
        <p14:creationId xmlns:p14="http://schemas.microsoft.com/office/powerpoint/2010/main" val="2647410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B50A5-1687-C841-AB68-46BD8063B308}"/>
              </a:ext>
            </a:extLst>
          </p:cNvPr>
          <p:cNvSpPr>
            <a:spLocks noGrp="1"/>
          </p:cNvSpPr>
          <p:nvPr>
            <p:ph type="title"/>
          </p:nvPr>
        </p:nvSpPr>
        <p:spPr>
          <a:xfrm>
            <a:off x="864789" y="964778"/>
            <a:ext cx="10462422" cy="706964"/>
          </a:xfrm>
        </p:spPr>
        <p:txBody>
          <a:bodyPr/>
          <a:lstStyle/>
          <a:p>
            <a:r>
              <a:rPr lang="en-US" dirty="0"/>
              <a:t>Appropriation, Appreciation, Representation</a:t>
            </a:r>
          </a:p>
        </p:txBody>
      </p:sp>
      <p:sp>
        <p:nvSpPr>
          <p:cNvPr id="3" name="Content Placeholder 2">
            <a:extLst>
              <a:ext uri="{FF2B5EF4-FFF2-40B4-BE49-F238E27FC236}">
                <a16:creationId xmlns:a16="http://schemas.microsoft.com/office/drawing/2014/main" id="{2153991E-1389-ED49-91E6-5133625B863C}"/>
              </a:ext>
            </a:extLst>
          </p:cNvPr>
          <p:cNvSpPr>
            <a:spLocks noGrp="1"/>
          </p:cNvSpPr>
          <p:nvPr>
            <p:ph idx="1"/>
          </p:nvPr>
        </p:nvSpPr>
        <p:spPr/>
        <p:txBody>
          <a:bodyPr>
            <a:noAutofit/>
          </a:bodyPr>
          <a:lstStyle/>
          <a:p>
            <a:pPr>
              <a:spcBef>
                <a:spcPts val="400"/>
              </a:spcBef>
            </a:pPr>
            <a:r>
              <a:rPr lang="en-US" sz="2400" dirty="0"/>
              <a:t>Appropriation is taking an aspect of another culture and using it as your own or using it inappropriately</a:t>
            </a:r>
          </a:p>
          <a:p>
            <a:pPr>
              <a:spcBef>
                <a:spcPts val="400"/>
              </a:spcBef>
            </a:pPr>
            <a:endParaRPr lang="en-US" sz="2400" dirty="0"/>
          </a:p>
          <a:p>
            <a:pPr>
              <a:spcBef>
                <a:spcPts val="400"/>
              </a:spcBef>
            </a:pPr>
            <a:r>
              <a:rPr lang="en-US" sz="2400" dirty="0"/>
              <a:t>Appreciation is learning about another culture and seeking to understand it</a:t>
            </a:r>
          </a:p>
          <a:p>
            <a:pPr>
              <a:spcBef>
                <a:spcPts val="400"/>
              </a:spcBef>
            </a:pPr>
            <a:endParaRPr lang="en-US" sz="2400" dirty="0"/>
          </a:p>
          <a:p>
            <a:pPr>
              <a:spcBef>
                <a:spcPts val="400"/>
              </a:spcBef>
            </a:pPr>
            <a:r>
              <a:rPr lang="en-US" sz="2400" dirty="0"/>
              <a:t>Representation is including as secondary characters WELL-RESEARCHED cultures and identities outside your lived experience</a:t>
            </a:r>
          </a:p>
        </p:txBody>
      </p:sp>
      <p:sp>
        <p:nvSpPr>
          <p:cNvPr id="6" name="Rounded Rectangle 5">
            <a:extLst>
              <a:ext uri="{FF2B5EF4-FFF2-40B4-BE49-F238E27FC236}">
                <a16:creationId xmlns:a16="http://schemas.microsoft.com/office/drawing/2014/main" id="{E8D229D3-3E79-774E-8E53-677D0DCF3187}"/>
              </a:ext>
            </a:extLst>
          </p:cNvPr>
          <p:cNvSpPr/>
          <p:nvPr/>
        </p:nvSpPr>
        <p:spPr>
          <a:xfrm>
            <a:off x="4465319" y="3373245"/>
            <a:ext cx="7152057" cy="393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Protagonist hangs a cool dreamcatcher over their bed.</a:t>
            </a:r>
          </a:p>
        </p:txBody>
      </p:sp>
      <p:sp>
        <p:nvSpPr>
          <p:cNvPr id="7" name="Rounded Rectangle 6">
            <a:extLst>
              <a:ext uri="{FF2B5EF4-FFF2-40B4-BE49-F238E27FC236}">
                <a16:creationId xmlns:a16="http://schemas.microsoft.com/office/drawing/2014/main" id="{64BAD6E5-3A19-D943-93EC-F1A560938F5B}"/>
              </a:ext>
            </a:extLst>
          </p:cNvPr>
          <p:cNvSpPr/>
          <p:nvPr/>
        </p:nvSpPr>
        <p:spPr>
          <a:xfrm>
            <a:off x="439711" y="4553663"/>
            <a:ext cx="10597335" cy="563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Protagonist understands the dreamcatcher’s meaning on a deep level, attributes the cultural item to Ojibwe people they know, hangs dreamcatcher over their bed.</a:t>
            </a:r>
          </a:p>
        </p:txBody>
      </p:sp>
      <p:sp>
        <p:nvSpPr>
          <p:cNvPr id="8" name="Rounded Rectangle 7">
            <a:extLst>
              <a:ext uri="{FF2B5EF4-FFF2-40B4-BE49-F238E27FC236}">
                <a16:creationId xmlns:a16="http://schemas.microsoft.com/office/drawing/2014/main" id="{96BB0D4B-3D06-F74D-8AE2-2D6BB713BB0D}"/>
              </a:ext>
            </a:extLst>
          </p:cNvPr>
          <p:cNvSpPr/>
          <p:nvPr/>
        </p:nvSpPr>
        <p:spPr>
          <a:xfrm>
            <a:off x="4077325" y="5835996"/>
            <a:ext cx="7540051" cy="563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Indigenous character owns dreamcatcher as an important aspect of her Ojibwe culture and lived experience</a:t>
            </a:r>
          </a:p>
        </p:txBody>
      </p:sp>
      <p:sp>
        <p:nvSpPr>
          <p:cNvPr id="9" name="TextBox 8">
            <a:extLst>
              <a:ext uri="{FF2B5EF4-FFF2-40B4-BE49-F238E27FC236}">
                <a16:creationId xmlns:a16="http://schemas.microsoft.com/office/drawing/2014/main" id="{99BD1B98-7224-1A46-BDE1-475D906FA29D}"/>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307598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3C0C-6A35-A445-B79E-565229A9E083}"/>
              </a:ext>
            </a:extLst>
          </p:cNvPr>
          <p:cNvSpPr>
            <a:spLocks noGrp="1"/>
          </p:cNvSpPr>
          <p:nvPr>
            <p:ph type="title"/>
          </p:nvPr>
        </p:nvSpPr>
        <p:spPr/>
        <p:txBody>
          <a:bodyPr/>
          <a:lstStyle/>
          <a:p>
            <a:r>
              <a:rPr lang="en-US" dirty="0"/>
              <a:t>Beware of Tropes</a:t>
            </a:r>
          </a:p>
        </p:txBody>
      </p:sp>
      <p:sp>
        <p:nvSpPr>
          <p:cNvPr id="3" name="Content Placeholder 2">
            <a:extLst>
              <a:ext uri="{FF2B5EF4-FFF2-40B4-BE49-F238E27FC236}">
                <a16:creationId xmlns:a16="http://schemas.microsoft.com/office/drawing/2014/main" id="{60149B39-1CD2-0A4F-93DF-B3C64FDC36D0}"/>
              </a:ext>
            </a:extLst>
          </p:cNvPr>
          <p:cNvSpPr>
            <a:spLocks noGrp="1"/>
          </p:cNvSpPr>
          <p:nvPr>
            <p:ph idx="1"/>
          </p:nvPr>
        </p:nvSpPr>
        <p:spPr>
          <a:xfrm>
            <a:off x="1154954" y="2603500"/>
            <a:ext cx="9513046" cy="3416300"/>
          </a:xfrm>
        </p:spPr>
        <p:txBody>
          <a:bodyPr>
            <a:noAutofit/>
          </a:bodyPr>
          <a:lstStyle/>
          <a:p>
            <a:pPr marL="0" indent="0">
              <a:buNone/>
            </a:pPr>
            <a:r>
              <a:rPr lang="en-US" sz="2400" dirty="0"/>
              <a:t>A trope is a common, often overused character or device. How can you turn them on their head?</a:t>
            </a:r>
          </a:p>
          <a:p>
            <a:pPr>
              <a:spcBef>
                <a:spcPts val="400"/>
              </a:spcBef>
            </a:pPr>
            <a:r>
              <a:rPr lang="en-US" sz="2400" dirty="0"/>
              <a:t>Wicked stepmother</a:t>
            </a:r>
          </a:p>
          <a:p>
            <a:pPr>
              <a:spcBef>
                <a:spcPts val="400"/>
              </a:spcBef>
            </a:pPr>
            <a:r>
              <a:rPr lang="en-US" sz="2400" dirty="0"/>
              <a:t>Damsel in distress</a:t>
            </a:r>
          </a:p>
          <a:p>
            <a:pPr>
              <a:spcBef>
                <a:spcPts val="400"/>
              </a:spcBef>
            </a:pPr>
            <a:r>
              <a:rPr lang="en-US" sz="2400" dirty="0"/>
              <a:t>The chosen one</a:t>
            </a:r>
          </a:p>
          <a:p>
            <a:pPr>
              <a:spcBef>
                <a:spcPts val="400"/>
              </a:spcBef>
            </a:pPr>
            <a:r>
              <a:rPr lang="en-US" sz="2400" dirty="0"/>
              <a:t>Mad scientist</a:t>
            </a:r>
          </a:p>
          <a:p>
            <a:pPr>
              <a:spcBef>
                <a:spcPts val="400"/>
              </a:spcBef>
            </a:pPr>
            <a:r>
              <a:rPr lang="en-US" sz="2400" dirty="0"/>
              <a:t>Dumb muscle</a:t>
            </a:r>
          </a:p>
          <a:p>
            <a:pPr>
              <a:spcBef>
                <a:spcPts val="400"/>
              </a:spcBef>
            </a:pPr>
            <a:r>
              <a:rPr lang="en-US" sz="2400" dirty="0"/>
              <a:t>Trusty sidekick</a:t>
            </a:r>
          </a:p>
        </p:txBody>
      </p:sp>
      <p:sp>
        <p:nvSpPr>
          <p:cNvPr id="4" name="Content Placeholder 2">
            <a:extLst>
              <a:ext uri="{FF2B5EF4-FFF2-40B4-BE49-F238E27FC236}">
                <a16:creationId xmlns:a16="http://schemas.microsoft.com/office/drawing/2014/main" id="{682B0C97-2D7F-FE40-A344-F8F39581DC9D}"/>
              </a:ext>
            </a:extLst>
          </p:cNvPr>
          <p:cNvSpPr txBox="1">
            <a:spLocks/>
          </p:cNvSpPr>
          <p:nvPr/>
        </p:nvSpPr>
        <p:spPr>
          <a:xfrm>
            <a:off x="6339840" y="3359554"/>
            <a:ext cx="5852160"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400"/>
              </a:spcBef>
            </a:pPr>
            <a:r>
              <a:rPr lang="en-US" sz="2400" dirty="0"/>
              <a:t>Love triangle</a:t>
            </a:r>
          </a:p>
          <a:p>
            <a:pPr>
              <a:spcBef>
                <a:spcPts val="400"/>
              </a:spcBef>
            </a:pPr>
            <a:r>
              <a:rPr lang="en-US" sz="2400" dirty="0"/>
              <a:t>Enemies to lovers</a:t>
            </a:r>
          </a:p>
          <a:p>
            <a:pPr>
              <a:spcBef>
                <a:spcPts val="400"/>
              </a:spcBef>
            </a:pPr>
            <a:r>
              <a:rPr lang="en-US" sz="2400" dirty="0"/>
              <a:t>Atonement</a:t>
            </a:r>
          </a:p>
          <a:p>
            <a:pPr>
              <a:spcBef>
                <a:spcPts val="400"/>
              </a:spcBef>
            </a:pPr>
            <a:r>
              <a:rPr lang="en-US" sz="2400" dirty="0"/>
              <a:t>Bad guys wear black</a:t>
            </a:r>
          </a:p>
          <a:p>
            <a:pPr>
              <a:spcBef>
                <a:spcPts val="400"/>
              </a:spcBef>
            </a:pPr>
            <a:r>
              <a:rPr lang="en-US" sz="2400" dirty="0"/>
              <a:t>Ticking clock</a:t>
            </a:r>
          </a:p>
          <a:p>
            <a:pPr>
              <a:spcBef>
                <a:spcPts val="400"/>
              </a:spcBef>
            </a:pPr>
            <a:r>
              <a:rPr lang="en-US" sz="2400" dirty="0"/>
              <a:t>Literary Devices! (We’ll get to those soon)</a:t>
            </a:r>
          </a:p>
        </p:txBody>
      </p:sp>
      <p:sp>
        <p:nvSpPr>
          <p:cNvPr id="5" name="TextBox 4">
            <a:extLst>
              <a:ext uri="{FF2B5EF4-FFF2-40B4-BE49-F238E27FC236}">
                <a16:creationId xmlns:a16="http://schemas.microsoft.com/office/drawing/2014/main" id="{4DCE7B33-18E3-CD46-AA1A-E2118E4826E5}"/>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4232294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A7B5-8F8B-4347-9848-AF04ED2C693B}"/>
              </a:ext>
            </a:extLst>
          </p:cNvPr>
          <p:cNvSpPr>
            <a:spLocks noGrp="1"/>
          </p:cNvSpPr>
          <p:nvPr>
            <p:ph type="title"/>
          </p:nvPr>
        </p:nvSpPr>
        <p:spPr/>
        <p:txBody>
          <a:bodyPr/>
          <a:lstStyle/>
          <a:p>
            <a:pPr algn="ctr"/>
            <a:r>
              <a:rPr lang="en-US" sz="6000" dirty="0"/>
              <a:t>Grammar and Syntax</a:t>
            </a:r>
          </a:p>
        </p:txBody>
      </p:sp>
    </p:spTree>
    <p:extLst>
      <p:ext uri="{BB962C8B-B14F-4D97-AF65-F5344CB8AC3E}">
        <p14:creationId xmlns:p14="http://schemas.microsoft.com/office/powerpoint/2010/main" val="3848137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42E59-7441-574F-A7A0-54D7A21FF203}"/>
              </a:ext>
            </a:extLst>
          </p:cNvPr>
          <p:cNvSpPr>
            <a:spLocks noGrp="1"/>
          </p:cNvSpPr>
          <p:nvPr>
            <p:ph type="ctrTitle"/>
          </p:nvPr>
        </p:nvSpPr>
        <p:spPr>
          <a:xfrm>
            <a:off x="1154955" y="1489889"/>
            <a:ext cx="8825658" cy="3878221"/>
          </a:xfrm>
        </p:spPr>
        <p:txBody>
          <a:bodyPr/>
          <a:lstStyle/>
          <a:p>
            <a:pPr algn="ctr"/>
            <a:r>
              <a:rPr lang="en-US" sz="9600" dirty="0"/>
              <a:t>The Truth about Grammar</a:t>
            </a:r>
          </a:p>
        </p:txBody>
      </p:sp>
      <p:sp>
        <p:nvSpPr>
          <p:cNvPr id="3" name="TextBox 2">
            <a:extLst>
              <a:ext uri="{FF2B5EF4-FFF2-40B4-BE49-F238E27FC236}">
                <a16:creationId xmlns:a16="http://schemas.microsoft.com/office/drawing/2014/main" id="{9592BC33-468F-B744-872B-ED13156F17A1}"/>
              </a:ext>
            </a:extLst>
          </p:cNvPr>
          <p:cNvSpPr txBox="1"/>
          <p:nvPr/>
        </p:nvSpPr>
        <p:spPr>
          <a:xfrm>
            <a:off x="4634702" y="5832088"/>
            <a:ext cx="2922595" cy="369332"/>
          </a:xfrm>
          <a:prstGeom prst="rect">
            <a:avLst/>
          </a:prstGeom>
          <a:noFill/>
        </p:spPr>
        <p:txBody>
          <a:bodyPr wrap="none" rtlCol="0">
            <a:spAutoFit/>
          </a:bodyPr>
          <a:lstStyle/>
          <a:p>
            <a:r>
              <a:rPr lang="en-US" dirty="0">
                <a:solidFill>
                  <a:schemeClr val="bg2"/>
                </a:solidFill>
              </a:rPr>
              <a:t>(It’s a tool of oppression)</a:t>
            </a:r>
          </a:p>
        </p:txBody>
      </p:sp>
    </p:spTree>
    <p:extLst>
      <p:ext uri="{BB962C8B-B14F-4D97-AF65-F5344CB8AC3E}">
        <p14:creationId xmlns:p14="http://schemas.microsoft.com/office/powerpoint/2010/main" val="329181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355F8-5A0C-1142-8069-D7CABC3C5413}"/>
              </a:ext>
            </a:extLst>
          </p:cNvPr>
          <p:cNvSpPr>
            <a:spLocks noGrp="1"/>
          </p:cNvSpPr>
          <p:nvPr>
            <p:ph type="title"/>
          </p:nvPr>
        </p:nvSpPr>
        <p:spPr/>
        <p:txBody>
          <a:bodyPr/>
          <a:lstStyle/>
          <a:p>
            <a:r>
              <a:rPr lang="en-US" dirty="0"/>
              <a:t>Subject-Verb Agreement</a:t>
            </a:r>
          </a:p>
        </p:txBody>
      </p:sp>
      <p:sp>
        <p:nvSpPr>
          <p:cNvPr id="3" name="Content Placeholder 2">
            <a:extLst>
              <a:ext uri="{FF2B5EF4-FFF2-40B4-BE49-F238E27FC236}">
                <a16:creationId xmlns:a16="http://schemas.microsoft.com/office/drawing/2014/main" id="{A507ABBC-E09B-DA45-B634-FFDFD08060A3}"/>
              </a:ext>
            </a:extLst>
          </p:cNvPr>
          <p:cNvSpPr>
            <a:spLocks noGrp="1"/>
          </p:cNvSpPr>
          <p:nvPr>
            <p:ph idx="1"/>
          </p:nvPr>
        </p:nvSpPr>
        <p:spPr/>
        <p:txBody>
          <a:bodyPr>
            <a:normAutofit/>
          </a:bodyPr>
          <a:lstStyle/>
          <a:p>
            <a:r>
              <a:rPr lang="en-US" sz="2400" dirty="0"/>
              <a:t>A single subject uses the singular verb:</a:t>
            </a:r>
          </a:p>
          <a:p>
            <a:pPr lvl="1"/>
            <a:r>
              <a:rPr lang="en-US" sz="2400" dirty="0"/>
              <a:t>Dom is writing</a:t>
            </a:r>
          </a:p>
          <a:p>
            <a:pPr lvl="1"/>
            <a:r>
              <a:rPr lang="en-US" sz="2400" dirty="0"/>
              <a:t>Dom and April are writing</a:t>
            </a:r>
          </a:p>
          <a:p>
            <a:r>
              <a:rPr lang="en-US" sz="2400" dirty="0"/>
              <a:t>When you’ve chosen a tense for a manuscript, you’ll use that tense throughout except when:</a:t>
            </a:r>
          </a:p>
          <a:p>
            <a:pPr lvl="1"/>
            <a:r>
              <a:rPr lang="en-US" sz="2400" dirty="0"/>
              <a:t>Inserting backstory (past or past perfect)</a:t>
            </a:r>
          </a:p>
          <a:p>
            <a:pPr lvl="1"/>
            <a:r>
              <a:rPr lang="en-US" sz="2400" dirty="0"/>
              <a:t>Imagining/dreaming/wishing (conditional)</a:t>
            </a:r>
          </a:p>
        </p:txBody>
      </p:sp>
      <p:cxnSp>
        <p:nvCxnSpPr>
          <p:cNvPr id="4" name="Straight Connector 3">
            <a:extLst>
              <a:ext uri="{FF2B5EF4-FFF2-40B4-BE49-F238E27FC236}">
                <a16:creationId xmlns:a16="http://schemas.microsoft.com/office/drawing/2014/main" id="{D2914B9C-692B-EB42-B134-9928FDD32C05}"/>
              </a:ext>
            </a:extLst>
          </p:cNvPr>
          <p:cNvCxnSpPr>
            <a:cxnSpLocks/>
          </p:cNvCxnSpPr>
          <p:nvPr/>
        </p:nvCxnSpPr>
        <p:spPr>
          <a:xfrm>
            <a:off x="2778177" y="3464281"/>
            <a:ext cx="24380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48F7E19-005A-A746-A8F6-9C8639B8F35F}"/>
              </a:ext>
            </a:extLst>
          </p:cNvPr>
          <p:cNvCxnSpPr>
            <a:cxnSpLocks/>
          </p:cNvCxnSpPr>
          <p:nvPr/>
        </p:nvCxnSpPr>
        <p:spPr>
          <a:xfrm>
            <a:off x="4235269" y="3973519"/>
            <a:ext cx="48169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316C875-8515-C147-BDAB-28674494A1D9}"/>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856391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D3846-C0C2-7548-9115-583BBCB45407}"/>
              </a:ext>
            </a:extLst>
          </p:cNvPr>
          <p:cNvSpPr>
            <a:spLocks noGrp="1"/>
          </p:cNvSpPr>
          <p:nvPr>
            <p:ph type="title"/>
          </p:nvPr>
        </p:nvSpPr>
        <p:spPr/>
        <p:txBody>
          <a:bodyPr/>
          <a:lstStyle/>
          <a:p>
            <a:r>
              <a:rPr lang="en-US" dirty="0"/>
              <a:t>Everything Needs to Agree</a:t>
            </a:r>
          </a:p>
        </p:txBody>
      </p:sp>
      <p:sp>
        <p:nvSpPr>
          <p:cNvPr id="3" name="Content Placeholder 2">
            <a:extLst>
              <a:ext uri="{FF2B5EF4-FFF2-40B4-BE49-F238E27FC236}">
                <a16:creationId xmlns:a16="http://schemas.microsoft.com/office/drawing/2014/main" id="{127E5F23-3F12-7E43-81B6-585B9DF7A82B}"/>
              </a:ext>
            </a:extLst>
          </p:cNvPr>
          <p:cNvSpPr>
            <a:spLocks noGrp="1"/>
          </p:cNvSpPr>
          <p:nvPr>
            <p:ph idx="1"/>
          </p:nvPr>
        </p:nvSpPr>
        <p:spPr/>
        <p:txBody>
          <a:bodyPr>
            <a:noAutofit/>
          </a:bodyPr>
          <a:lstStyle/>
          <a:p>
            <a:r>
              <a:rPr lang="en-US" sz="2400" dirty="0"/>
              <a:t>When you add a clause to a sentence, the clause modifies the subject of the previous clause:</a:t>
            </a:r>
          </a:p>
          <a:p>
            <a:pPr lvl="1"/>
            <a:r>
              <a:rPr lang="en-US" sz="2400" dirty="0"/>
              <a:t>Britt bought a sailboat, all bright and shiny. (Britt is the bright and shiny thing here, because she was the subject of the last clause.)</a:t>
            </a:r>
          </a:p>
          <a:p>
            <a:r>
              <a:rPr lang="en-US" sz="2400" dirty="0"/>
              <a:t>When you use a pronoun, the antecedent should be clear. </a:t>
            </a:r>
          </a:p>
          <a:p>
            <a:pPr lvl="1"/>
            <a:r>
              <a:rPr lang="en-US" sz="2400" dirty="0"/>
              <a:t>Nicole and Saj ate the sandwiches her mom made. (Whose mom is the chef?)</a:t>
            </a:r>
          </a:p>
        </p:txBody>
      </p:sp>
      <p:cxnSp>
        <p:nvCxnSpPr>
          <p:cNvPr id="4" name="Straight Connector 3">
            <a:extLst>
              <a:ext uri="{FF2B5EF4-FFF2-40B4-BE49-F238E27FC236}">
                <a16:creationId xmlns:a16="http://schemas.microsoft.com/office/drawing/2014/main" id="{89007B28-FE14-3643-AC7E-1FA78907F366}"/>
              </a:ext>
            </a:extLst>
          </p:cNvPr>
          <p:cNvCxnSpPr>
            <a:cxnSpLocks/>
          </p:cNvCxnSpPr>
          <p:nvPr/>
        </p:nvCxnSpPr>
        <p:spPr>
          <a:xfrm>
            <a:off x="7216362" y="5928701"/>
            <a:ext cx="45567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A1ED4F1-EC74-514E-85C6-8C291813E292}"/>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2060065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E5A5C-092C-544D-A17F-C0CE13A78B79}"/>
              </a:ext>
            </a:extLst>
          </p:cNvPr>
          <p:cNvSpPr>
            <a:spLocks noGrp="1"/>
          </p:cNvSpPr>
          <p:nvPr>
            <p:ph type="title"/>
          </p:nvPr>
        </p:nvSpPr>
        <p:spPr/>
        <p:txBody>
          <a:bodyPr/>
          <a:lstStyle/>
          <a:p>
            <a:r>
              <a:rPr lang="en-US" dirty="0"/>
              <a:t>Verbs Make your Manuscript Go</a:t>
            </a:r>
          </a:p>
        </p:txBody>
      </p:sp>
      <p:sp>
        <p:nvSpPr>
          <p:cNvPr id="3" name="Content Placeholder 2">
            <a:extLst>
              <a:ext uri="{FF2B5EF4-FFF2-40B4-BE49-F238E27FC236}">
                <a16:creationId xmlns:a16="http://schemas.microsoft.com/office/drawing/2014/main" id="{4E337C19-2EFD-3942-B654-67C3FC4FA75B}"/>
              </a:ext>
            </a:extLst>
          </p:cNvPr>
          <p:cNvSpPr>
            <a:spLocks noGrp="1"/>
          </p:cNvSpPr>
          <p:nvPr>
            <p:ph idx="1"/>
          </p:nvPr>
        </p:nvSpPr>
        <p:spPr>
          <a:xfrm>
            <a:off x="1154954" y="2603500"/>
            <a:ext cx="8825659" cy="3416300"/>
          </a:xfrm>
        </p:spPr>
        <p:txBody>
          <a:bodyPr>
            <a:noAutofit/>
          </a:bodyPr>
          <a:lstStyle/>
          <a:p>
            <a:pPr>
              <a:spcBef>
                <a:spcPts val="400"/>
              </a:spcBef>
            </a:pPr>
            <a:r>
              <a:rPr lang="en-US" sz="2400" dirty="0"/>
              <a:t>Cut the passive ones</a:t>
            </a:r>
          </a:p>
          <a:p>
            <a:pPr lvl="1">
              <a:spcBef>
                <a:spcPts val="400"/>
              </a:spcBef>
            </a:pPr>
            <a:r>
              <a:rPr lang="en-US" sz="2400" dirty="0"/>
              <a:t>Cynthia had been given a million dollars  </a:t>
            </a:r>
            <a:r>
              <a:rPr lang="en-US" sz="2400" dirty="0">
                <a:sym typeface="Wingdings" pitchFamily="2" charset="2"/>
              </a:rPr>
              <a:t> </a:t>
            </a:r>
            <a:r>
              <a:rPr lang="en-US" sz="2400" dirty="0"/>
              <a:t>Cynthia received a million dollars</a:t>
            </a:r>
          </a:p>
          <a:p>
            <a:pPr lvl="1">
              <a:spcBef>
                <a:spcPts val="400"/>
              </a:spcBef>
            </a:pPr>
            <a:r>
              <a:rPr lang="en-US" sz="2400" dirty="0"/>
              <a:t>April had been received by the Queen </a:t>
            </a:r>
            <a:r>
              <a:rPr lang="en-US" sz="2400" dirty="0">
                <a:sym typeface="Wingdings" pitchFamily="2" charset="2"/>
              </a:rPr>
              <a:t> </a:t>
            </a:r>
            <a:r>
              <a:rPr lang="en-US" sz="2400" dirty="0"/>
              <a:t>The Queen received April</a:t>
            </a:r>
          </a:p>
          <a:p>
            <a:pPr>
              <a:spcBef>
                <a:spcPts val="400"/>
              </a:spcBef>
            </a:pPr>
            <a:r>
              <a:rPr lang="en-US" sz="2400" dirty="0"/>
              <a:t>Choose the best ones</a:t>
            </a:r>
          </a:p>
          <a:p>
            <a:pPr lvl="1">
              <a:spcBef>
                <a:spcPts val="400"/>
              </a:spcBef>
            </a:pPr>
            <a:r>
              <a:rPr lang="en-US" sz="2400" dirty="0"/>
              <a:t>Badly wanted </a:t>
            </a:r>
            <a:r>
              <a:rPr lang="en-US" sz="2400" dirty="0">
                <a:sym typeface="Wingdings" pitchFamily="2" charset="2"/>
              </a:rPr>
              <a:t> desired</a:t>
            </a:r>
          </a:p>
          <a:p>
            <a:pPr lvl="1">
              <a:spcBef>
                <a:spcPts val="400"/>
              </a:spcBef>
            </a:pPr>
            <a:r>
              <a:rPr lang="en-US" sz="2400" dirty="0">
                <a:sym typeface="Wingdings" pitchFamily="2" charset="2"/>
              </a:rPr>
              <a:t>Had a lot of heat  radiated</a:t>
            </a:r>
          </a:p>
          <a:p>
            <a:pPr lvl="1">
              <a:spcBef>
                <a:spcPts val="400"/>
              </a:spcBef>
            </a:pPr>
            <a:r>
              <a:rPr lang="en-US" sz="2400" dirty="0">
                <a:sym typeface="Wingdings" pitchFamily="2" charset="2"/>
              </a:rPr>
              <a:t>Charge up </a:t>
            </a:r>
            <a:r>
              <a:rPr lang="en-US" sz="2400" dirty="0"/>
              <a:t> </a:t>
            </a:r>
            <a:r>
              <a:rPr lang="en-US" sz="2400" dirty="0">
                <a:sym typeface="Wingdings" pitchFamily="2" charset="2"/>
              </a:rPr>
              <a:t> invigorate</a:t>
            </a:r>
            <a:endParaRPr lang="en-US" sz="2400" dirty="0"/>
          </a:p>
          <a:p>
            <a:endParaRPr lang="en-US" sz="2400" dirty="0"/>
          </a:p>
        </p:txBody>
      </p:sp>
      <p:sp>
        <p:nvSpPr>
          <p:cNvPr id="4" name="TextBox 3">
            <a:extLst>
              <a:ext uri="{FF2B5EF4-FFF2-40B4-BE49-F238E27FC236}">
                <a16:creationId xmlns:a16="http://schemas.microsoft.com/office/drawing/2014/main" id="{34D0829D-37D1-1041-B0CB-D3805484E855}"/>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203442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29B1-C664-F04F-A2D2-4F3888F0F884}"/>
              </a:ext>
            </a:extLst>
          </p:cNvPr>
          <p:cNvSpPr>
            <a:spLocks noGrp="1"/>
          </p:cNvSpPr>
          <p:nvPr>
            <p:ph type="title"/>
          </p:nvPr>
        </p:nvSpPr>
        <p:spPr/>
        <p:txBody>
          <a:bodyPr/>
          <a:lstStyle/>
          <a:p>
            <a:r>
              <a:rPr lang="en-US" dirty="0"/>
              <a:t>Did the Romans Get it Wrong?</a:t>
            </a:r>
          </a:p>
        </p:txBody>
      </p:sp>
      <p:sp>
        <p:nvSpPr>
          <p:cNvPr id="3" name="Content Placeholder 2">
            <a:extLst>
              <a:ext uri="{FF2B5EF4-FFF2-40B4-BE49-F238E27FC236}">
                <a16:creationId xmlns:a16="http://schemas.microsoft.com/office/drawing/2014/main" id="{8A78CCA1-EA3F-AF44-9534-B6A8B655AC50}"/>
              </a:ext>
            </a:extLst>
          </p:cNvPr>
          <p:cNvSpPr>
            <a:spLocks noGrp="1"/>
          </p:cNvSpPr>
          <p:nvPr>
            <p:ph idx="1"/>
          </p:nvPr>
        </p:nvSpPr>
        <p:spPr>
          <a:xfrm>
            <a:off x="1154955" y="2603500"/>
            <a:ext cx="8318829" cy="3416300"/>
          </a:xfrm>
        </p:spPr>
        <p:txBody>
          <a:bodyPr>
            <a:noAutofit/>
          </a:bodyPr>
          <a:lstStyle/>
          <a:p>
            <a:pPr marL="0" indent="0">
              <a:buNone/>
            </a:pPr>
            <a:r>
              <a:rPr lang="en-US" sz="2400" dirty="0"/>
              <a:t>Latin left us with some grammatical issues. Stodgy grammarians say:</a:t>
            </a:r>
          </a:p>
          <a:p>
            <a:r>
              <a:rPr lang="en-US" sz="2400" dirty="0"/>
              <a:t>Don’t split infinitives:</a:t>
            </a:r>
          </a:p>
          <a:p>
            <a:pPr lvl="1"/>
            <a:r>
              <a:rPr lang="en-US" sz="2400" dirty="0"/>
              <a:t>Cynthia used to secretly sleep during class </a:t>
            </a:r>
            <a:r>
              <a:rPr lang="en-US" sz="2400" dirty="0">
                <a:sym typeface="Wingdings" pitchFamily="2" charset="2"/>
              </a:rPr>
              <a:t> </a:t>
            </a:r>
            <a:r>
              <a:rPr lang="en-US" sz="2400" dirty="0"/>
              <a:t>Cynthia secretly used to sleep during class</a:t>
            </a:r>
          </a:p>
          <a:p>
            <a:r>
              <a:rPr lang="en-US" sz="2400" dirty="0"/>
              <a:t>Don’t end sentences with prepositions:</a:t>
            </a:r>
          </a:p>
          <a:p>
            <a:pPr lvl="1"/>
            <a:r>
              <a:rPr lang="en-US" sz="2400" dirty="0"/>
              <a:t>What are you listening to? </a:t>
            </a:r>
            <a:r>
              <a:rPr lang="en-US" sz="2400" dirty="0">
                <a:sym typeface="Wingdings" pitchFamily="2" charset="2"/>
              </a:rPr>
              <a:t> </a:t>
            </a:r>
            <a:r>
              <a:rPr lang="en-US" sz="2400" dirty="0"/>
              <a:t>To what are you listening? </a:t>
            </a:r>
          </a:p>
          <a:p>
            <a:pPr lvl="1"/>
            <a:endParaRPr lang="en-US" sz="2400" dirty="0"/>
          </a:p>
          <a:p>
            <a:endParaRPr lang="en-US" sz="2400" dirty="0"/>
          </a:p>
        </p:txBody>
      </p:sp>
      <p:sp>
        <p:nvSpPr>
          <p:cNvPr id="4" name="Explosion 2 3">
            <a:extLst>
              <a:ext uri="{FF2B5EF4-FFF2-40B4-BE49-F238E27FC236}">
                <a16:creationId xmlns:a16="http://schemas.microsoft.com/office/drawing/2014/main" id="{B43E1B36-F185-5C42-A7A2-A94348C0CD25}"/>
              </a:ext>
            </a:extLst>
          </p:cNvPr>
          <p:cNvSpPr/>
          <p:nvPr/>
        </p:nvSpPr>
        <p:spPr>
          <a:xfrm>
            <a:off x="7883916" y="2160134"/>
            <a:ext cx="3869474" cy="228920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Stodgy grammarians suck!</a:t>
            </a:r>
          </a:p>
        </p:txBody>
      </p:sp>
      <p:sp>
        <p:nvSpPr>
          <p:cNvPr id="5" name="TextBox 4">
            <a:extLst>
              <a:ext uri="{FF2B5EF4-FFF2-40B4-BE49-F238E27FC236}">
                <a16:creationId xmlns:a16="http://schemas.microsoft.com/office/drawing/2014/main" id="{3BED50DF-B82F-AA4C-A574-152A176175F4}"/>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283944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70A2F-05FA-684F-BB35-44F655A01AA6}"/>
              </a:ext>
            </a:extLst>
          </p:cNvPr>
          <p:cNvSpPr>
            <a:spLocks noGrp="1"/>
          </p:cNvSpPr>
          <p:nvPr>
            <p:ph type="title"/>
          </p:nvPr>
        </p:nvSpPr>
        <p:spPr/>
        <p:txBody>
          <a:bodyPr/>
          <a:lstStyle/>
          <a:p>
            <a:r>
              <a:rPr lang="en-US" dirty="0"/>
              <a:t>The Word Only</a:t>
            </a:r>
          </a:p>
        </p:txBody>
      </p:sp>
      <p:sp>
        <p:nvSpPr>
          <p:cNvPr id="3" name="Content Placeholder 2">
            <a:extLst>
              <a:ext uri="{FF2B5EF4-FFF2-40B4-BE49-F238E27FC236}">
                <a16:creationId xmlns:a16="http://schemas.microsoft.com/office/drawing/2014/main" id="{464D1508-1FAD-5141-8CF9-C1D643BC5D05}"/>
              </a:ext>
            </a:extLst>
          </p:cNvPr>
          <p:cNvSpPr>
            <a:spLocks noGrp="1"/>
          </p:cNvSpPr>
          <p:nvPr>
            <p:ph idx="1"/>
          </p:nvPr>
        </p:nvSpPr>
        <p:spPr/>
        <p:txBody>
          <a:bodyPr>
            <a:noAutofit/>
          </a:bodyPr>
          <a:lstStyle/>
          <a:p>
            <a:pPr marL="0" indent="0">
              <a:buNone/>
            </a:pPr>
            <a:r>
              <a:rPr lang="en-US" sz="2400" dirty="0"/>
              <a:t>Put your “only” at the last possible moment:</a:t>
            </a:r>
          </a:p>
          <a:p>
            <a:r>
              <a:rPr lang="en-US" sz="2400" dirty="0"/>
              <a:t>I only see bears (I cannot smell or feel them)</a:t>
            </a:r>
          </a:p>
          <a:p>
            <a:r>
              <a:rPr lang="en-US" sz="2400" dirty="0"/>
              <a:t>I see only bears (I cannot see anything else)</a:t>
            </a:r>
          </a:p>
          <a:p>
            <a:endParaRPr lang="en-US" sz="2400" dirty="0"/>
          </a:p>
          <a:p>
            <a:endParaRPr lang="en-US" sz="2400" dirty="0"/>
          </a:p>
          <a:p>
            <a:r>
              <a:rPr lang="en-US" sz="2400" dirty="0"/>
              <a:t>I only love you (I don’t date or kiss or admire you)</a:t>
            </a:r>
          </a:p>
          <a:p>
            <a:r>
              <a:rPr lang="en-US" sz="2400" dirty="0"/>
              <a:t>I love only you (You’re the only person I love)</a:t>
            </a:r>
          </a:p>
        </p:txBody>
      </p:sp>
      <p:cxnSp>
        <p:nvCxnSpPr>
          <p:cNvPr id="4" name="Straight Connector 3">
            <a:extLst>
              <a:ext uri="{FF2B5EF4-FFF2-40B4-BE49-F238E27FC236}">
                <a16:creationId xmlns:a16="http://schemas.microsoft.com/office/drawing/2014/main" id="{DB456249-568B-754D-AE70-79DA31EAF9E8}"/>
              </a:ext>
            </a:extLst>
          </p:cNvPr>
          <p:cNvCxnSpPr>
            <a:cxnSpLocks/>
          </p:cNvCxnSpPr>
          <p:nvPr/>
        </p:nvCxnSpPr>
        <p:spPr>
          <a:xfrm>
            <a:off x="2473376" y="3507699"/>
            <a:ext cx="44970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7721644-3D97-2A45-A054-9A0CD010F648}"/>
              </a:ext>
            </a:extLst>
          </p:cNvPr>
          <p:cNvCxnSpPr>
            <a:cxnSpLocks/>
          </p:cNvCxnSpPr>
          <p:nvPr/>
        </p:nvCxnSpPr>
        <p:spPr>
          <a:xfrm>
            <a:off x="3060491" y="4004873"/>
            <a:ext cx="7919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4961B5-F03E-A143-9042-703CE03784F8}"/>
              </a:ext>
            </a:extLst>
          </p:cNvPr>
          <p:cNvCxnSpPr>
            <a:cxnSpLocks/>
          </p:cNvCxnSpPr>
          <p:nvPr/>
        </p:nvCxnSpPr>
        <p:spPr>
          <a:xfrm>
            <a:off x="2473376" y="5456419"/>
            <a:ext cx="58711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D9664C3-DB0F-EB40-93D9-278C5DA86762}"/>
              </a:ext>
            </a:extLst>
          </p:cNvPr>
          <p:cNvCxnSpPr>
            <a:cxnSpLocks/>
          </p:cNvCxnSpPr>
          <p:nvPr/>
        </p:nvCxnSpPr>
        <p:spPr>
          <a:xfrm>
            <a:off x="3105461" y="5959840"/>
            <a:ext cx="58711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82E86B2-B8DB-D343-8A58-8638C7E0F326}"/>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989821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56FAD-5980-3347-A2D5-DA7A2F99D1DD}"/>
              </a:ext>
            </a:extLst>
          </p:cNvPr>
          <p:cNvSpPr>
            <a:spLocks noGrp="1"/>
          </p:cNvSpPr>
          <p:nvPr>
            <p:ph type="title"/>
          </p:nvPr>
        </p:nvSpPr>
        <p:spPr/>
        <p:txBody>
          <a:bodyPr/>
          <a:lstStyle/>
          <a:p>
            <a:r>
              <a:rPr lang="en-US" dirty="0"/>
              <a:t>Thinking and Feeling</a:t>
            </a:r>
          </a:p>
        </p:txBody>
      </p:sp>
      <p:sp>
        <p:nvSpPr>
          <p:cNvPr id="3" name="Content Placeholder 2">
            <a:extLst>
              <a:ext uri="{FF2B5EF4-FFF2-40B4-BE49-F238E27FC236}">
                <a16:creationId xmlns:a16="http://schemas.microsoft.com/office/drawing/2014/main" id="{C98B922E-1C07-CD45-B1E5-C567B366A66C}"/>
              </a:ext>
            </a:extLst>
          </p:cNvPr>
          <p:cNvSpPr>
            <a:spLocks noGrp="1"/>
          </p:cNvSpPr>
          <p:nvPr>
            <p:ph idx="1"/>
          </p:nvPr>
        </p:nvSpPr>
        <p:spPr/>
        <p:txBody>
          <a:bodyPr>
            <a:noAutofit/>
          </a:bodyPr>
          <a:lstStyle/>
          <a:p>
            <a:r>
              <a:rPr lang="en-US" sz="2400" dirty="0"/>
              <a:t>Your protagonist should do at least as much feeling as thinking unless:</a:t>
            </a:r>
          </a:p>
          <a:p>
            <a:pPr lvl="1"/>
            <a:r>
              <a:rPr lang="en-US" sz="2400" dirty="0"/>
              <a:t>They’re completely cerebral</a:t>
            </a:r>
          </a:p>
          <a:p>
            <a:pPr lvl="1"/>
            <a:r>
              <a:rPr lang="en-US" sz="2400" dirty="0"/>
              <a:t>They’re neuro-atypical</a:t>
            </a:r>
          </a:p>
          <a:p>
            <a:pPr lvl="1"/>
            <a:r>
              <a:rPr lang="en-US" sz="2400" dirty="0"/>
              <a:t>They’re a cold, calculated monster</a:t>
            </a:r>
          </a:p>
        </p:txBody>
      </p:sp>
      <p:sp>
        <p:nvSpPr>
          <p:cNvPr id="4" name="TextBox 3">
            <a:extLst>
              <a:ext uri="{FF2B5EF4-FFF2-40B4-BE49-F238E27FC236}">
                <a16:creationId xmlns:a16="http://schemas.microsoft.com/office/drawing/2014/main" id="{EB2E743C-6F55-724E-AE6E-B48E68DC53DF}"/>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3631920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B253-6576-D047-A102-0EF207822061}"/>
              </a:ext>
            </a:extLst>
          </p:cNvPr>
          <p:cNvSpPr>
            <a:spLocks noGrp="1"/>
          </p:cNvSpPr>
          <p:nvPr>
            <p:ph type="title"/>
          </p:nvPr>
        </p:nvSpPr>
        <p:spPr>
          <a:xfrm>
            <a:off x="999974" y="1517274"/>
            <a:ext cx="3569446" cy="3230880"/>
          </a:xfrm>
        </p:spPr>
        <p:txBody>
          <a:bodyPr/>
          <a:lstStyle/>
          <a:p>
            <a:r>
              <a:rPr lang="en-US" sz="4400" dirty="0"/>
              <a:t>The Writing Nuts &amp; Bolts Presentation Includes:</a:t>
            </a:r>
          </a:p>
        </p:txBody>
      </p:sp>
      <p:sp>
        <p:nvSpPr>
          <p:cNvPr id="3" name="Content Placeholder 2">
            <a:extLst>
              <a:ext uri="{FF2B5EF4-FFF2-40B4-BE49-F238E27FC236}">
                <a16:creationId xmlns:a16="http://schemas.microsoft.com/office/drawing/2014/main" id="{67D80A0F-0A8B-2C45-9878-7DC6AE21C975}"/>
              </a:ext>
            </a:extLst>
          </p:cNvPr>
          <p:cNvSpPr>
            <a:spLocks noGrp="1"/>
          </p:cNvSpPr>
          <p:nvPr>
            <p:ph idx="1"/>
          </p:nvPr>
        </p:nvSpPr>
        <p:spPr/>
        <p:txBody>
          <a:bodyPr>
            <a:normAutofit/>
          </a:bodyPr>
          <a:lstStyle/>
          <a:p>
            <a:r>
              <a:rPr lang="en-US" sz="2800" dirty="0"/>
              <a:t>Big Picture Decisions</a:t>
            </a:r>
          </a:p>
          <a:p>
            <a:r>
              <a:rPr lang="en-US" sz="2800" dirty="0"/>
              <a:t>Grammar and Syntax</a:t>
            </a:r>
          </a:p>
          <a:p>
            <a:r>
              <a:rPr lang="en-US" sz="2800" dirty="0"/>
              <a:t>Dialogue</a:t>
            </a:r>
          </a:p>
          <a:p>
            <a:r>
              <a:rPr lang="en-US" sz="2800" dirty="0"/>
              <a:t>Style</a:t>
            </a:r>
          </a:p>
          <a:p>
            <a:r>
              <a:rPr lang="en-US" sz="2800" dirty="0"/>
              <a:t>Revising</a:t>
            </a:r>
          </a:p>
          <a:p>
            <a:r>
              <a:rPr lang="en-US" sz="2800" dirty="0"/>
              <a:t>Standard Manuscript Formatting</a:t>
            </a:r>
          </a:p>
        </p:txBody>
      </p:sp>
      <p:sp>
        <p:nvSpPr>
          <p:cNvPr id="4" name="TextBox 3">
            <a:extLst>
              <a:ext uri="{FF2B5EF4-FFF2-40B4-BE49-F238E27FC236}">
                <a16:creationId xmlns:a16="http://schemas.microsoft.com/office/drawing/2014/main" id="{BE7267B4-2171-EC47-9039-DB597FD1F667}"/>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4164080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FC3AB-764C-0041-9B51-8A9E3ADD6ADE}"/>
              </a:ext>
            </a:extLst>
          </p:cNvPr>
          <p:cNvSpPr>
            <a:spLocks noGrp="1"/>
          </p:cNvSpPr>
          <p:nvPr>
            <p:ph type="title"/>
          </p:nvPr>
        </p:nvSpPr>
        <p:spPr/>
        <p:txBody>
          <a:bodyPr/>
          <a:lstStyle/>
          <a:p>
            <a:r>
              <a:rPr lang="en-US" dirty="0"/>
              <a:t>Specifics and Generalities</a:t>
            </a:r>
          </a:p>
        </p:txBody>
      </p:sp>
      <p:sp>
        <p:nvSpPr>
          <p:cNvPr id="3" name="Content Placeholder 2">
            <a:extLst>
              <a:ext uri="{FF2B5EF4-FFF2-40B4-BE49-F238E27FC236}">
                <a16:creationId xmlns:a16="http://schemas.microsoft.com/office/drawing/2014/main" id="{D743E2C9-76C4-8544-9934-1CBC624CACCC}"/>
              </a:ext>
            </a:extLst>
          </p:cNvPr>
          <p:cNvSpPr>
            <a:spLocks noGrp="1"/>
          </p:cNvSpPr>
          <p:nvPr>
            <p:ph idx="1"/>
          </p:nvPr>
        </p:nvSpPr>
        <p:spPr>
          <a:xfrm>
            <a:off x="1154954" y="2603500"/>
            <a:ext cx="9040606" cy="3416300"/>
          </a:xfrm>
        </p:spPr>
        <p:txBody>
          <a:bodyPr/>
          <a:lstStyle/>
          <a:p>
            <a:r>
              <a:rPr lang="en-US" sz="2400" dirty="0"/>
              <a:t>Writers who hope to seem relatable by writing in generalities instead feel generic </a:t>
            </a:r>
          </a:p>
          <a:p>
            <a:endParaRPr lang="en-US" sz="2400" dirty="0"/>
          </a:p>
          <a:p>
            <a:r>
              <a:rPr lang="en-US" sz="2400" dirty="0"/>
              <a:t>Writing in specifics makes your character believable</a:t>
            </a:r>
          </a:p>
          <a:p>
            <a:endParaRPr lang="en-US" sz="2400" dirty="0"/>
          </a:p>
          <a:p>
            <a:r>
              <a:rPr lang="en-US" sz="2400" dirty="0"/>
              <a:t>Writing in specifics gives readers something to latch onto</a:t>
            </a:r>
          </a:p>
          <a:p>
            <a:endParaRPr lang="en-US" dirty="0"/>
          </a:p>
        </p:txBody>
      </p:sp>
      <p:sp>
        <p:nvSpPr>
          <p:cNvPr id="4" name="Rounded Rectangle 3">
            <a:extLst>
              <a:ext uri="{FF2B5EF4-FFF2-40B4-BE49-F238E27FC236}">
                <a16:creationId xmlns:a16="http://schemas.microsoft.com/office/drawing/2014/main" id="{9255B086-B162-7A4D-8AA0-73E28A3E1D86}"/>
              </a:ext>
            </a:extLst>
          </p:cNvPr>
          <p:cNvSpPr/>
          <p:nvPr/>
        </p:nvSpPr>
        <p:spPr>
          <a:xfrm>
            <a:off x="5675256" y="3429000"/>
            <a:ext cx="5094551" cy="563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He chugged three cans of soft drink.</a:t>
            </a:r>
          </a:p>
        </p:txBody>
      </p:sp>
      <p:sp>
        <p:nvSpPr>
          <p:cNvPr id="5" name="Rounded Rectangle 4">
            <a:extLst>
              <a:ext uri="{FF2B5EF4-FFF2-40B4-BE49-F238E27FC236}">
                <a16:creationId xmlns:a16="http://schemas.microsoft.com/office/drawing/2014/main" id="{8554470D-8100-CF43-991F-0A5E6A9D7B86}"/>
              </a:ext>
            </a:extLst>
          </p:cNvPr>
          <p:cNvSpPr/>
          <p:nvPr/>
        </p:nvSpPr>
        <p:spPr>
          <a:xfrm>
            <a:off x="4821816" y="4351868"/>
            <a:ext cx="4245985" cy="563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He chugged three cans of RC.</a:t>
            </a:r>
          </a:p>
        </p:txBody>
      </p:sp>
      <p:grpSp>
        <p:nvGrpSpPr>
          <p:cNvPr id="11" name="Group 10">
            <a:extLst>
              <a:ext uri="{FF2B5EF4-FFF2-40B4-BE49-F238E27FC236}">
                <a16:creationId xmlns:a16="http://schemas.microsoft.com/office/drawing/2014/main" id="{6E629903-1A15-0743-8711-0DE0CA469018}"/>
              </a:ext>
            </a:extLst>
          </p:cNvPr>
          <p:cNvGrpSpPr/>
          <p:nvPr/>
        </p:nvGrpSpPr>
        <p:grpSpPr>
          <a:xfrm>
            <a:off x="1850017" y="5330614"/>
            <a:ext cx="9338338" cy="1173480"/>
            <a:chOff x="1850017" y="5330614"/>
            <a:chExt cx="9338338" cy="1173480"/>
          </a:xfrm>
        </p:grpSpPr>
        <p:sp>
          <p:nvSpPr>
            <p:cNvPr id="6" name="Rounded Rectangle 5">
              <a:extLst>
                <a:ext uri="{FF2B5EF4-FFF2-40B4-BE49-F238E27FC236}">
                  <a16:creationId xmlns:a16="http://schemas.microsoft.com/office/drawing/2014/main" id="{7417F416-C6BE-C14B-BB61-D81EBB6BE5A9}"/>
                </a:ext>
              </a:extLst>
            </p:cNvPr>
            <p:cNvSpPr/>
            <p:nvPr/>
          </p:nvSpPr>
          <p:spPr>
            <a:xfrm>
              <a:off x="1850017" y="5391574"/>
              <a:ext cx="4245984" cy="563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He chugged three cans of RC.</a:t>
              </a:r>
            </a:p>
          </p:txBody>
        </p:sp>
        <p:sp>
          <p:nvSpPr>
            <p:cNvPr id="9" name="Cloud Callout 8">
              <a:extLst>
                <a:ext uri="{FF2B5EF4-FFF2-40B4-BE49-F238E27FC236}">
                  <a16:creationId xmlns:a16="http://schemas.microsoft.com/office/drawing/2014/main" id="{E4FD356E-BDC4-FB4A-A367-A7C08826E7F3}"/>
                </a:ext>
              </a:extLst>
            </p:cNvPr>
            <p:cNvSpPr/>
            <p:nvPr/>
          </p:nvSpPr>
          <p:spPr>
            <a:xfrm>
              <a:off x="6947246" y="5330614"/>
              <a:ext cx="4241109" cy="1173480"/>
            </a:xfrm>
            <a:prstGeom prst="cloudCallout">
              <a:avLst>
                <a:gd name="adj1" fmla="val -72218"/>
                <a:gd name="adj2" fmla="val -34902"/>
              </a:avLst>
            </a:prstGeom>
            <a:solidFill>
              <a:schemeClr val="tx2">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Dude must be desperate AF!</a:t>
              </a:r>
            </a:p>
          </p:txBody>
        </p:sp>
      </p:grpSp>
      <p:sp>
        <p:nvSpPr>
          <p:cNvPr id="10" name="TextBox 9">
            <a:extLst>
              <a:ext uri="{FF2B5EF4-FFF2-40B4-BE49-F238E27FC236}">
                <a16:creationId xmlns:a16="http://schemas.microsoft.com/office/drawing/2014/main" id="{5A0B9EDE-775D-1D49-81DD-B597F25D3F93}"/>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220024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2431-1908-FC4B-9E3C-E1AC5FF92DDA}"/>
              </a:ext>
            </a:extLst>
          </p:cNvPr>
          <p:cNvSpPr>
            <a:spLocks noGrp="1"/>
          </p:cNvSpPr>
          <p:nvPr>
            <p:ph type="title"/>
          </p:nvPr>
        </p:nvSpPr>
        <p:spPr/>
        <p:txBody>
          <a:bodyPr/>
          <a:lstStyle/>
          <a:p>
            <a:r>
              <a:rPr lang="en-US" dirty="0"/>
              <a:t>Now, About Commas</a:t>
            </a:r>
          </a:p>
        </p:txBody>
      </p:sp>
      <p:sp>
        <p:nvSpPr>
          <p:cNvPr id="3" name="Content Placeholder 2">
            <a:extLst>
              <a:ext uri="{FF2B5EF4-FFF2-40B4-BE49-F238E27FC236}">
                <a16:creationId xmlns:a16="http://schemas.microsoft.com/office/drawing/2014/main" id="{1EE52438-A7F7-5B45-80B0-C48B9E48AA50}"/>
              </a:ext>
            </a:extLst>
          </p:cNvPr>
          <p:cNvSpPr>
            <a:spLocks noGrp="1"/>
          </p:cNvSpPr>
          <p:nvPr>
            <p:ph idx="1"/>
          </p:nvPr>
        </p:nvSpPr>
        <p:spPr>
          <a:xfrm>
            <a:off x="1154954" y="2603500"/>
            <a:ext cx="10579846" cy="3416300"/>
          </a:xfrm>
        </p:spPr>
        <p:txBody>
          <a:bodyPr>
            <a:noAutofit/>
          </a:bodyPr>
          <a:lstStyle/>
          <a:p>
            <a:pPr marL="0" indent="0">
              <a:spcBef>
                <a:spcPts val="400"/>
              </a:spcBef>
              <a:buNone/>
            </a:pPr>
            <a:r>
              <a:rPr lang="en-US" sz="2400" dirty="0"/>
              <a:t>Use commas to separate clauses, dialogue, and items in lists:</a:t>
            </a:r>
          </a:p>
          <a:p>
            <a:pPr>
              <a:spcBef>
                <a:spcPts val="400"/>
              </a:spcBef>
            </a:pPr>
            <a:r>
              <a:rPr lang="en-US" sz="2400" dirty="0"/>
              <a:t>Britt’s house is warm and cozy, but she’d rather be in Hawaii right now.</a:t>
            </a:r>
            <a:br>
              <a:rPr lang="en-US" sz="2400" dirty="0"/>
            </a:br>
            <a:endParaRPr lang="en-US" sz="2400" dirty="0"/>
          </a:p>
          <a:p>
            <a:pPr>
              <a:spcBef>
                <a:spcPts val="400"/>
              </a:spcBef>
            </a:pPr>
            <a:r>
              <a:rPr lang="en-US" sz="2400" dirty="0"/>
              <a:t>Saj said, “This year is rough.”</a:t>
            </a:r>
            <a:br>
              <a:rPr lang="en-US" sz="2400" dirty="0"/>
            </a:br>
            <a:r>
              <a:rPr lang="en-US" sz="2400" dirty="0"/>
              <a:t>“No kidding,” said Cynthia. </a:t>
            </a:r>
            <a:br>
              <a:rPr lang="en-US" sz="2400" dirty="0"/>
            </a:br>
            <a:endParaRPr lang="en-US" sz="2400" dirty="0"/>
          </a:p>
          <a:p>
            <a:pPr>
              <a:spcBef>
                <a:spcPts val="400"/>
              </a:spcBef>
            </a:pPr>
            <a:r>
              <a:rPr lang="en-US" sz="2400" dirty="0"/>
              <a:t>Nicole is a great writer, an amazing listener, a daring skydiver, and a fierce chess player.</a:t>
            </a:r>
          </a:p>
        </p:txBody>
      </p:sp>
      <p:sp>
        <p:nvSpPr>
          <p:cNvPr id="4" name="TextBox 3">
            <a:extLst>
              <a:ext uri="{FF2B5EF4-FFF2-40B4-BE49-F238E27FC236}">
                <a16:creationId xmlns:a16="http://schemas.microsoft.com/office/drawing/2014/main" id="{088C1AA7-17B2-EB4E-88EE-53E8521DCC03}"/>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427713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6408B-2544-4643-8002-21AAB7F9C7E6}"/>
              </a:ext>
            </a:extLst>
          </p:cNvPr>
          <p:cNvSpPr>
            <a:spLocks noGrp="1"/>
          </p:cNvSpPr>
          <p:nvPr>
            <p:ph type="title"/>
          </p:nvPr>
        </p:nvSpPr>
        <p:spPr/>
        <p:txBody>
          <a:bodyPr/>
          <a:lstStyle/>
          <a:p>
            <a:r>
              <a:rPr lang="en-US" dirty="0"/>
              <a:t>Team Oxford Comma</a:t>
            </a:r>
          </a:p>
        </p:txBody>
      </p:sp>
      <p:sp>
        <p:nvSpPr>
          <p:cNvPr id="3" name="Content Placeholder 2">
            <a:extLst>
              <a:ext uri="{FF2B5EF4-FFF2-40B4-BE49-F238E27FC236}">
                <a16:creationId xmlns:a16="http://schemas.microsoft.com/office/drawing/2014/main" id="{1A7DD3BB-BC1A-EB4E-B669-7BA5D3D6FBF8}"/>
              </a:ext>
            </a:extLst>
          </p:cNvPr>
          <p:cNvSpPr>
            <a:spLocks noGrp="1"/>
          </p:cNvSpPr>
          <p:nvPr>
            <p:ph idx="1"/>
          </p:nvPr>
        </p:nvSpPr>
        <p:spPr>
          <a:xfrm>
            <a:off x="487680" y="2603500"/>
            <a:ext cx="11216640" cy="3416300"/>
          </a:xfrm>
        </p:spPr>
        <p:txBody>
          <a:bodyPr>
            <a:noAutofit/>
          </a:bodyPr>
          <a:lstStyle/>
          <a:p>
            <a:pPr marL="0" indent="0">
              <a:spcBef>
                <a:spcPts val="0"/>
              </a:spcBef>
              <a:buNone/>
            </a:pPr>
            <a:r>
              <a:rPr lang="en-US" sz="2400" dirty="0"/>
              <a:t>The Oxford comma, or serial comma, goes before the last item in a series. It isn’t required, but do be consistent. </a:t>
            </a:r>
          </a:p>
          <a:p>
            <a:pPr lvl="1">
              <a:spcBef>
                <a:spcPts val="0"/>
              </a:spcBef>
            </a:pPr>
            <a:r>
              <a:rPr lang="en-US" sz="2400" dirty="0"/>
              <a:t>We went caroling with our dogs, </a:t>
            </a:r>
            <a:br>
              <a:rPr lang="en-US" sz="2400" dirty="0"/>
            </a:br>
            <a:r>
              <a:rPr lang="en-US" sz="2400" dirty="0"/>
              <a:t>Grandma and Grandpa</a:t>
            </a:r>
          </a:p>
          <a:p>
            <a:pPr lvl="1">
              <a:spcBef>
                <a:spcPts val="0"/>
              </a:spcBef>
            </a:pPr>
            <a:r>
              <a:rPr lang="en-US" sz="2400" dirty="0"/>
              <a:t>I invited clowns, Dom and Britt. </a:t>
            </a:r>
            <a:br>
              <a:rPr lang="en-US" sz="2400" dirty="0"/>
            </a:br>
            <a:r>
              <a:rPr lang="en-US" sz="2400" dirty="0"/>
              <a:t>“I invited clowns: Dom and Britt.”</a:t>
            </a:r>
          </a:p>
          <a:p>
            <a:pPr lvl="1">
              <a:spcBef>
                <a:spcPts val="0"/>
              </a:spcBef>
            </a:pPr>
            <a:r>
              <a:rPr lang="en-US" sz="2400" dirty="0"/>
              <a:t>I invited clowns, Dom, and Britt</a:t>
            </a:r>
            <a:br>
              <a:rPr lang="en-US" sz="2400" dirty="0"/>
            </a:br>
            <a:r>
              <a:rPr lang="en-US" sz="2400" dirty="0"/>
              <a:t>“I invited clowns, (as well as) Dom and Britt.”</a:t>
            </a:r>
          </a:p>
          <a:p>
            <a:pPr marL="0" indent="0">
              <a:spcBef>
                <a:spcPts val="0"/>
              </a:spcBef>
              <a:buNone/>
            </a:pPr>
            <a:r>
              <a:rPr lang="en-US" sz="2400" dirty="0"/>
              <a:t>Most confusion about lists is deliberate. (See </a:t>
            </a:r>
            <a:br>
              <a:rPr lang="en-US" sz="2400" dirty="0"/>
            </a:br>
            <a:r>
              <a:rPr lang="en-US" sz="2400" dirty="0"/>
              <a:t>note about stodgy grammarians.)</a:t>
            </a:r>
          </a:p>
        </p:txBody>
      </p:sp>
      <p:pic>
        <p:nvPicPr>
          <p:cNvPr id="7" name="Picture 6">
            <a:extLst>
              <a:ext uri="{FF2B5EF4-FFF2-40B4-BE49-F238E27FC236}">
                <a16:creationId xmlns:a16="http://schemas.microsoft.com/office/drawing/2014/main" id="{CF4106CE-E581-0649-9E60-12A3EE0611FB}"/>
              </a:ext>
            </a:extLst>
          </p:cNvPr>
          <p:cNvPicPr>
            <a:picLocks noChangeAspect="1"/>
          </p:cNvPicPr>
          <p:nvPr/>
        </p:nvPicPr>
        <p:blipFill rotWithShape="1">
          <a:blip r:embed="rId2"/>
          <a:srcRect t="23191" b="2025"/>
          <a:stretch/>
        </p:blipFill>
        <p:spPr>
          <a:xfrm>
            <a:off x="8026178" y="3131395"/>
            <a:ext cx="3345634" cy="3416300"/>
          </a:xfrm>
          <a:prstGeom prst="rect">
            <a:avLst/>
          </a:prstGeom>
          <a:ln w="12700">
            <a:solidFill>
              <a:srgbClr val="D54B96"/>
            </a:solidFill>
          </a:ln>
        </p:spPr>
      </p:pic>
      <p:sp>
        <p:nvSpPr>
          <p:cNvPr id="5" name="TextBox 4">
            <a:extLst>
              <a:ext uri="{FF2B5EF4-FFF2-40B4-BE49-F238E27FC236}">
                <a16:creationId xmlns:a16="http://schemas.microsoft.com/office/drawing/2014/main" id="{40D78120-56E3-1249-A1E3-CA309A079699}"/>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217378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2DE617-4B27-514E-88FA-FEE15606C6F1}"/>
              </a:ext>
            </a:extLst>
          </p:cNvPr>
          <p:cNvSpPr>
            <a:spLocks noGrp="1"/>
          </p:cNvSpPr>
          <p:nvPr>
            <p:ph idx="1"/>
          </p:nvPr>
        </p:nvSpPr>
        <p:spPr>
          <a:xfrm>
            <a:off x="1154954" y="2603500"/>
            <a:ext cx="9394100" cy="4254500"/>
          </a:xfrm>
        </p:spPr>
        <p:txBody>
          <a:bodyPr>
            <a:noAutofit/>
          </a:bodyPr>
          <a:lstStyle/>
          <a:p>
            <a:r>
              <a:rPr lang="en-US" sz="2400" dirty="0"/>
              <a:t>Filter words: I can see, I can hear, I think</a:t>
            </a:r>
          </a:p>
          <a:p>
            <a:r>
              <a:rPr lang="en-US" sz="2400" dirty="0"/>
              <a:t>Stand up/sit down/rise up/climb up/descend down</a:t>
            </a:r>
          </a:p>
          <a:p>
            <a:pPr lvl="1"/>
            <a:r>
              <a:rPr lang="en-US" sz="2400" dirty="0"/>
              <a:t>Start to/Begin to/Decide to/Try to (Start writing</a:t>
            </a:r>
            <a:r>
              <a:rPr lang="en-US" sz="2400" dirty="0">
                <a:sym typeface="Wingdings" pitchFamily="2" charset="2"/>
              </a:rPr>
              <a:t> Writing)</a:t>
            </a:r>
            <a:endParaRPr lang="en-US" sz="2400" dirty="0"/>
          </a:p>
          <a:p>
            <a:r>
              <a:rPr lang="en-US" sz="2400" dirty="0"/>
              <a:t>Almost every iteration of:</a:t>
            </a:r>
          </a:p>
          <a:p>
            <a:pPr lvl="1"/>
            <a:r>
              <a:rPr lang="en-US" sz="2400" dirty="0"/>
              <a:t>That</a:t>
            </a:r>
          </a:p>
          <a:p>
            <a:pPr lvl="1"/>
            <a:r>
              <a:rPr lang="en-US" sz="2400" dirty="0"/>
              <a:t>Just</a:t>
            </a:r>
          </a:p>
          <a:p>
            <a:pPr lvl="1"/>
            <a:r>
              <a:rPr lang="en-US" sz="2400" dirty="0"/>
              <a:t>Would</a:t>
            </a:r>
          </a:p>
          <a:p>
            <a:pPr lvl="1"/>
            <a:r>
              <a:rPr lang="en-US" sz="2400" dirty="0"/>
              <a:t>Then</a:t>
            </a:r>
          </a:p>
        </p:txBody>
      </p:sp>
      <p:sp>
        <p:nvSpPr>
          <p:cNvPr id="2" name="Title 1">
            <a:extLst>
              <a:ext uri="{FF2B5EF4-FFF2-40B4-BE49-F238E27FC236}">
                <a16:creationId xmlns:a16="http://schemas.microsoft.com/office/drawing/2014/main" id="{D3582E67-B05E-B949-8DCF-2DC839C3C132}"/>
              </a:ext>
            </a:extLst>
          </p:cNvPr>
          <p:cNvSpPr>
            <a:spLocks noGrp="1"/>
          </p:cNvSpPr>
          <p:nvPr>
            <p:ph type="title"/>
          </p:nvPr>
        </p:nvSpPr>
        <p:spPr/>
        <p:txBody>
          <a:bodyPr/>
          <a:lstStyle/>
          <a:p>
            <a:r>
              <a:rPr lang="en-US" dirty="0"/>
              <a:t>Words to Cut</a:t>
            </a:r>
          </a:p>
        </p:txBody>
      </p:sp>
      <p:sp>
        <p:nvSpPr>
          <p:cNvPr id="5" name="Content Placeholder 2">
            <a:extLst>
              <a:ext uri="{FF2B5EF4-FFF2-40B4-BE49-F238E27FC236}">
                <a16:creationId xmlns:a16="http://schemas.microsoft.com/office/drawing/2014/main" id="{5EBF8A41-51CF-9F43-A4B0-7684FE004D31}"/>
              </a:ext>
            </a:extLst>
          </p:cNvPr>
          <p:cNvSpPr txBox="1">
            <a:spLocks/>
          </p:cNvSpPr>
          <p:nvPr/>
        </p:nvSpPr>
        <p:spPr>
          <a:xfrm>
            <a:off x="5874480" y="3929380"/>
            <a:ext cx="5860319" cy="27457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457200" lvl="1" indent="0">
              <a:buNone/>
            </a:pPr>
            <a:endParaRPr lang="en-US" sz="2000" dirty="0"/>
          </a:p>
          <a:p>
            <a:pPr marL="457200" lvl="1" indent="0">
              <a:buFont typeface="Wingdings 3" charset="2"/>
              <a:buNone/>
            </a:pPr>
            <a:endParaRPr lang="en-US" sz="2000" dirty="0"/>
          </a:p>
          <a:p>
            <a:endParaRPr lang="en-US" sz="2000" dirty="0"/>
          </a:p>
        </p:txBody>
      </p:sp>
      <p:cxnSp>
        <p:nvCxnSpPr>
          <p:cNvPr id="6" name="Straight Connector 5">
            <a:extLst>
              <a:ext uri="{FF2B5EF4-FFF2-40B4-BE49-F238E27FC236}">
                <a16:creationId xmlns:a16="http://schemas.microsoft.com/office/drawing/2014/main" id="{BE545D72-302F-554E-8CFB-7BB5979E188F}"/>
              </a:ext>
            </a:extLst>
          </p:cNvPr>
          <p:cNvCxnSpPr>
            <a:cxnSpLocks/>
          </p:cNvCxnSpPr>
          <p:nvPr/>
        </p:nvCxnSpPr>
        <p:spPr>
          <a:xfrm>
            <a:off x="2547185" y="3333979"/>
            <a:ext cx="407888"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5339FF0-92FB-034E-8BD7-46182A4F5C7A}"/>
              </a:ext>
            </a:extLst>
          </p:cNvPr>
          <p:cNvCxnSpPr>
            <a:cxnSpLocks/>
          </p:cNvCxnSpPr>
          <p:nvPr/>
        </p:nvCxnSpPr>
        <p:spPr>
          <a:xfrm>
            <a:off x="3402112" y="3341178"/>
            <a:ext cx="835351"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B6D3257-49BF-DE47-8288-F5B3380EE34C}"/>
              </a:ext>
            </a:extLst>
          </p:cNvPr>
          <p:cNvCxnSpPr>
            <a:cxnSpLocks/>
          </p:cNvCxnSpPr>
          <p:nvPr/>
        </p:nvCxnSpPr>
        <p:spPr>
          <a:xfrm>
            <a:off x="5007887" y="3333979"/>
            <a:ext cx="355850"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B4B0C76-3DB1-D748-9C46-88DCC9F3F203}"/>
              </a:ext>
            </a:extLst>
          </p:cNvPr>
          <p:cNvCxnSpPr>
            <a:cxnSpLocks/>
          </p:cNvCxnSpPr>
          <p:nvPr/>
        </p:nvCxnSpPr>
        <p:spPr>
          <a:xfrm>
            <a:off x="6386921" y="3341178"/>
            <a:ext cx="355850"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12CC69F-EC0A-6445-9E25-A1E367A49DA9}"/>
              </a:ext>
            </a:extLst>
          </p:cNvPr>
          <p:cNvCxnSpPr>
            <a:cxnSpLocks/>
          </p:cNvCxnSpPr>
          <p:nvPr/>
        </p:nvCxnSpPr>
        <p:spPr>
          <a:xfrm>
            <a:off x="8304931" y="3348377"/>
            <a:ext cx="805615" cy="0"/>
          </a:xfrm>
          <a:prstGeom prst="line">
            <a:avLst/>
          </a:prstGeom>
          <a:ln w="53975"/>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EDB9F5E-E869-4045-A5C2-097A3783F9E1}"/>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2144127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F94BE-40B5-614F-B583-7957ABB15B4F}"/>
              </a:ext>
            </a:extLst>
          </p:cNvPr>
          <p:cNvSpPr>
            <a:spLocks noGrp="1"/>
          </p:cNvSpPr>
          <p:nvPr>
            <p:ph type="title"/>
          </p:nvPr>
        </p:nvSpPr>
        <p:spPr/>
        <p:txBody>
          <a:bodyPr/>
          <a:lstStyle/>
          <a:p>
            <a:r>
              <a:rPr lang="en-US" dirty="0"/>
              <a:t>And Almost Every Iteration of</a:t>
            </a:r>
          </a:p>
        </p:txBody>
      </p:sp>
      <p:sp>
        <p:nvSpPr>
          <p:cNvPr id="3" name="Content Placeholder 2">
            <a:extLst>
              <a:ext uri="{FF2B5EF4-FFF2-40B4-BE49-F238E27FC236}">
                <a16:creationId xmlns:a16="http://schemas.microsoft.com/office/drawing/2014/main" id="{E9F6E145-ECCD-5F4C-9109-2B439C74AC7C}"/>
              </a:ext>
            </a:extLst>
          </p:cNvPr>
          <p:cNvSpPr>
            <a:spLocks noGrp="1"/>
          </p:cNvSpPr>
          <p:nvPr>
            <p:ph idx="1"/>
          </p:nvPr>
        </p:nvSpPr>
        <p:spPr/>
        <p:txBody>
          <a:bodyPr>
            <a:noAutofit/>
          </a:bodyPr>
          <a:lstStyle/>
          <a:p>
            <a:pPr lvl="1">
              <a:spcBef>
                <a:spcPts val="400"/>
              </a:spcBef>
            </a:pPr>
            <a:r>
              <a:rPr lang="en-US" sz="2400" dirty="0"/>
              <a:t>Very</a:t>
            </a:r>
          </a:p>
          <a:p>
            <a:pPr lvl="1">
              <a:spcBef>
                <a:spcPts val="400"/>
              </a:spcBef>
            </a:pPr>
            <a:r>
              <a:rPr lang="en-US" sz="2400" dirty="0"/>
              <a:t>Go (verb) (Go running </a:t>
            </a:r>
            <a:r>
              <a:rPr lang="en-US" sz="2400" dirty="0">
                <a:sym typeface="Wingdings" pitchFamily="2" charset="2"/>
              </a:rPr>
              <a:t> Run)</a:t>
            </a:r>
            <a:endParaRPr lang="en-US" sz="2400" dirty="0"/>
          </a:p>
          <a:p>
            <a:pPr lvl="1">
              <a:spcBef>
                <a:spcPts val="400"/>
              </a:spcBef>
            </a:pPr>
            <a:r>
              <a:rPr lang="en-US" sz="2400" dirty="0"/>
              <a:t>Seem to</a:t>
            </a:r>
          </a:p>
          <a:p>
            <a:pPr lvl="1">
              <a:spcBef>
                <a:spcPts val="400"/>
              </a:spcBef>
            </a:pPr>
            <a:r>
              <a:rPr lang="en-US" sz="2400" dirty="0"/>
              <a:t>Like (meaning ”as if”)</a:t>
            </a:r>
          </a:p>
          <a:p>
            <a:pPr lvl="1">
              <a:spcBef>
                <a:spcPts val="400"/>
              </a:spcBef>
            </a:pPr>
            <a:r>
              <a:rPr lang="en-US" sz="2400" dirty="0"/>
              <a:t>Of course</a:t>
            </a:r>
          </a:p>
          <a:p>
            <a:pPr lvl="1">
              <a:spcBef>
                <a:spcPts val="400"/>
              </a:spcBef>
            </a:pPr>
            <a:r>
              <a:rPr lang="en-US" sz="2400" dirty="0"/>
              <a:t>Suddenly/Immediately</a:t>
            </a:r>
          </a:p>
          <a:p>
            <a:pPr lvl="1">
              <a:spcBef>
                <a:spcPts val="400"/>
              </a:spcBef>
            </a:pPr>
            <a:r>
              <a:rPr lang="en-US" sz="2400" dirty="0"/>
              <a:t>Actually, really</a:t>
            </a:r>
          </a:p>
          <a:p>
            <a:pPr lvl="1">
              <a:spcBef>
                <a:spcPts val="400"/>
              </a:spcBef>
            </a:pPr>
            <a:r>
              <a:rPr lang="en-US" sz="2400" dirty="0"/>
              <a:t>All other adverbs</a:t>
            </a:r>
          </a:p>
          <a:p>
            <a:endParaRPr lang="en-US" sz="2400" dirty="0"/>
          </a:p>
        </p:txBody>
      </p:sp>
      <p:sp>
        <p:nvSpPr>
          <p:cNvPr id="4" name="TextBox 3">
            <a:extLst>
              <a:ext uri="{FF2B5EF4-FFF2-40B4-BE49-F238E27FC236}">
                <a16:creationId xmlns:a16="http://schemas.microsoft.com/office/drawing/2014/main" id="{75C29E70-82A9-BA48-9112-AB126A136946}"/>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3180563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AE3D-D683-394C-91DE-A62F0DF58AE2}"/>
              </a:ext>
            </a:extLst>
          </p:cNvPr>
          <p:cNvSpPr>
            <a:spLocks noGrp="1"/>
          </p:cNvSpPr>
          <p:nvPr>
            <p:ph type="title"/>
          </p:nvPr>
        </p:nvSpPr>
        <p:spPr/>
        <p:txBody>
          <a:bodyPr/>
          <a:lstStyle/>
          <a:p>
            <a:r>
              <a:rPr lang="en-US" dirty="0"/>
              <a:t>Beware Redundancy (1/2)</a:t>
            </a:r>
          </a:p>
        </p:txBody>
      </p:sp>
      <p:sp>
        <p:nvSpPr>
          <p:cNvPr id="3" name="Content Placeholder 2">
            <a:extLst>
              <a:ext uri="{FF2B5EF4-FFF2-40B4-BE49-F238E27FC236}">
                <a16:creationId xmlns:a16="http://schemas.microsoft.com/office/drawing/2014/main" id="{CF5189C0-F4F0-CF44-AE59-937257B7713B}"/>
              </a:ext>
            </a:extLst>
          </p:cNvPr>
          <p:cNvSpPr>
            <a:spLocks noGrp="1"/>
          </p:cNvSpPr>
          <p:nvPr>
            <p:ph idx="1"/>
          </p:nvPr>
        </p:nvSpPr>
        <p:spPr>
          <a:xfrm>
            <a:off x="1154955" y="2603500"/>
            <a:ext cx="5711358" cy="5976620"/>
          </a:xfrm>
        </p:spPr>
        <p:txBody>
          <a:bodyPr>
            <a:normAutofit/>
          </a:bodyPr>
          <a:lstStyle/>
          <a:p>
            <a:pPr>
              <a:spcBef>
                <a:spcPts val="400"/>
              </a:spcBef>
            </a:pPr>
            <a:r>
              <a:rPr lang="en-US" sz="2400" dirty="0"/>
              <a:t>Reason why</a:t>
            </a:r>
          </a:p>
          <a:p>
            <a:pPr>
              <a:spcBef>
                <a:spcPts val="400"/>
              </a:spcBef>
            </a:pPr>
            <a:r>
              <a:rPr lang="en-US" sz="2400" dirty="0"/>
              <a:t>Whether or not</a:t>
            </a:r>
          </a:p>
          <a:p>
            <a:pPr>
              <a:spcBef>
                <a:spcPts val="400"/>
              </a:spcBef>
            </a:pPr>
            <a:r>
              <a:rPr lang="en-US" sz="2400" dirty="0"/>
              <a:t>End result</a:t>
            </a:r>
          </a:p>
          <a:p>
            <a:pPr>
              <a:spcBef>
                <a:spcPts val="400"/>
              </a:spcBef>
            </a:pPr>
            <a:r>
              <a:rPr lang="en-US" sz="2400" dirty="0"/>
              <a:t>Full gamut</a:t>
            </a:r>
          </a:p>
          <a:p>
            <a:pPr>
              <a:spcBef>
                <a:spcPts val="400"/>
              </a:spcBef>
            </a:pPr>
            <a:r>
              <a:rPr lang="en-US" sz="2400" dirty="0"/>
              <a:t>Close proximity</a:t>
            </a:r>
          </a:p>
          <a:p>
            <a:pPr>
              <a:spcBef>
                <a:spcPts val="400"/>
              </a:spcBef>
            </a:pPr>
            <a:r>
              <a:rPr lang="en-US" sz="2400" dirty="0"/>
              <a:t>ATM machine</a:t>
            </a:r>
          </a:p>
          <a:p>
            <a:pPr>
              <a:spcBef>
                <a:spcPts val="400"/>
              </a:spcBef>
            </a:pPr>
            <a:r>
              <a:rPr lang="en-US" sz="2400" dirty="0"/>
              <a:t>Exact same</a:t>
            </a:r>
          </a:p>
          <a:p>
            <a:pPr>
              <a:spcBef>
                <a:spcPts val="400"/>
              </a:spcBef>
            </a:pPr>
            <a:r>
              <a:rPr lang="en-US" sz="2400" dirty="0"/>
              <a:t>Blend together/Gather together</a:t>
            </a:r>
          </a:p>
          <a:p>
            <a:endParaRPr lang="en-US" sz="2400" dirty="0"/>
          </a:p>
        </p:txBody>
      </p:sp>
      <p:grpSp>
        <p:nvGrpSpPr>
          <p:cNvPr id="24" name="Group 23">
            <a:extLst>
              <a:ext uri="{FF2B5EF4-FFF2-40B4-BE49-F238E27FC236}">
                <a16:creationId xmlns:a16="http://schemas.microsoft.com/office/drawing/2014/main" id="{7DE0908D-AAD3-434A-8728-A98930260024}"/>
              </a:ext>
            </a:extLst>
          </p:cNvPr>
          <p:cNvGrpSpPr/>
          <p:nvPr/>
        </p:nvGrpSpPr>
        <p:grpSpPr>
          <a:xfrm>
            <a:off x="1543575" y="2603500"/>
            <a:ext cx="9840706" cy="5976620"/>
            <a:chOff x="1543575" y="2603500"/>
            <a:chExt cx="9840706" cy="5976620"/>
          </a:xfrm>
        </p:grpSpPr>
        <p:sp>
          <p:nvSpPr>
            <p:cNvPr id="6" name="Content Placeholder 2">
              <a:extLst>
                <a:ext uri="{FF2B5EF4-FFF2-40B4-BE49-F238E27FC236}">
                  <a16:creationId xmlns:a16="http://schemas.microsoft.com/office/drawing/2014/main" id="{D59E0DC3-CB15-3D4A-973F-A65A9E8E33A0}"/>
                </a:ext>
              </a:extLst>
            </p:cNvPr>
            <p:cNvSpPr txBox="1">
              <a:spLocks/>
            </p:cNvSpPr>
            <p:nvPr/>
          </p:nvSpPr>
          <p:spPr>
            <a:xfrm>
              <a:off x="7235715" y="2603500"/>
              <a:ext cx="4148566" cy="59766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400"/>
                </a:spcBef>
              </a:pPr>
              <a:r>
                <a:rPr lang="en-US" sz="2400" dirty="0"/>
                <a:t>Reason </a:t>
              </a:r>
            </a:p>
            <a:p>
              <a:pPr>
                <a:spcBef>
                  <a:spcPts val="400"/>
                </a:spcBef>
              </a:pPr>
              <a:r>
                <a:rPr lang="en-US" sz="2400" dirty="0"/>
                <a:t>Whether </a:t>
              </a:r>
            </a:p>
            <a:p>
              <a:pPr>
                <a:spcBef>
                  <a:spcPts val="400"/>
                </a:spcBef>
              </a:pPr>
              <a:r>
                <a:rPr lang="en-US" sz="2400" dirty="0"/>
                <a:t>Result</a:t>
              </a:r>
            </a:p>
            <a:p>
              <a:pPr>
                <a:spcBef>
                  <a:spcPts val="400"/>
                </a:spcBef>
              </a:pPr>
              <a:r>
                <a:rPr lang="en-US" sz="2400" dirty="0"/>
                <a:t>Gamut</a:t>
              </a:r>
            </a:p>
            <a:p>
              <a:pPr>
                <a:spcBef>
                  <a:spcPts val="400"/>
                </a:spcBef>
              </a:pPr>
              <a:r>
                <a:rPr lang="en-US" sz="2400" dirty="0"/>
                <a:t>Proximity</a:t>
              </a:r>
            </a:p>
            <a:p>
              <a:pPr>
                <a:spcBef>
                  <a:spcPts val="400"/>
                </a:spcBef>
              </a:pPr>
              <a:r>
                <a:rPr lang="en-US" sz="2400" dirty="0"/>
                <a:t>ATM</a:t>
              </a:r>
            </a:p>
            <a:p>
              <a:pPr>
                <a:spcBef>
                  <a:spcPts val="400"/>
                </a:spcBef>
              </a:pPr>
              <a:r>
                <a:rPr lang="en-US" sz="2400" dirty="0"/>
                <a:t>Same</a:t>
              </a:r>
            </a:p>
            <a:p>
              <a:pPr>
                <a:spcBef>
                  <a:spcPts val="400"/>
                </a:spcBef>
              </a:pPr>
              <a:r>
                <a:rPr lang="en-US" sz="2400" dirty="0"/>
                <a:t>Blend/Gather</a:t>
              </a:r>
            </a:p>
            <a:p>
              <a:endParaRPr lang="en-US" sz="2400" dirty="0"/>
            </a:p>
          </p:txBody>
        </p:sp>
        <p:cxnSp>
          <p:nvCxnSpPr>
            <p:cNvPr id="10" name="Straight Connector 9">
              <a:extLst>
                <a:ext uri="{FF2B5EF4-FFF2-40B4-BE49-F238E27FC236}">
                  <a16:creationId xmlns:a16="http://schemas.microsoft.com/office/drawing/2014/main" id="{CFF42B84-8590-AD41-8F73-B198E72B603F}"/>
                </a:ext>
              </a:extLst>
            </p:cNvPr>
            <p:cNvCxnSpPr>
              <a:cxnSpLocks/>
            </p:cNvCxnSpPr>
            <p:nvPr/>
          </p:nvCxnSpPr>
          <p:spPr>
            <a:xfrm>
              <a:off x="2825378" y="2849880"/>
              <a:ext cx="519988"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B2F51FF-E4DF-6D44-B02B-B93D2F80DAD8}"/>
                </a:ext>
              </a:extLst>
            </p:cNvPr>
            <p:cNvCxnSpPr>
              <a:cxnSpLocks/>
            </p:cNvCxnSpPr>
            <p:nvPr/>
          </p:nvCxnSpPr>
          <p:spPr>
            <a:xfrm>
              <a:off x="5083939" y="5783226"/>
              <a:ext cx="1238802" cy="7704"/>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5294A9A-1B21-5748-87BD-4435155A300C}"/>
                </a:ext>
              </a:extLst>
            </p:cNvPr>
            <p:cNvCxnSpPr/>
            <p:nvPr/>
          </p:nvCxnSpPr>
          <p:spPr>
            <a:xfrm>
              <a:off x="2941506" y="3274403"/>
              <a:ext cx="807720"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8002E9D-6200-5849-B5C4-1F4D21E46DA9}"/>
                </a:ext>
              </a:extLst>
            </p:cNvPr>
            <p:cNvCxnSpPr>
              <a:cxnSpLocks/>
            </p:cNvCxnSpPr>
            <p:nvPr/>
          </p:nvCxnSpPr>
          <p:spPr>
            <a:xfrm>
              <a:off x="1543575" y="4120510"/>
              <a:ext cx="472004"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B50CCC1-1724-3C4C-9515-E66B3F2D1044}"/>
                </a:ext>
              </a:extLst>
            </p:cNvPr>
            <p:cNvCxnSpPr/>
            <p:nvPr/>
          </p:nvCxnSpPr>
          <p:spPr>
            <a:xfrm>
              <a:off x="1611719" y="4493705"/>
              <a:ext cx="807720"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6FE1B8B-685E-8846-88C5-69BA35D05FDD}"/>
                </a:ext>
              </a:extLst>
            </p:cNvPr>
            <p:cNvCxnSpPr>
              <a:cxnSpLocks/>
            </p:cNvCxnSpPr>
            <p:nvPr/>
          </p:nvCxnSpPr>
          <p:spPr>
            <a:xfrm>
              <a:off x="2308891" y="4934009"/>
              <a:ext cx="1363980"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9A9FFF9-2F3D-BC48-BA6E-86217ADE613F}"/>
                </a:ext>
              </a:extLst>
            </p:cNvPr>
            <p:cNvCxnSpPr/>
            <p:nvPr/>
          </p:nvCxnSpPr>
          <p:spPr>
            <a:xfrm>
              <a:off x="1611719" y="5346333"/>
              <a:ext cx="807720"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F207E7A-9CF4-DD4C-99E0-54304A8AA104}"/>
                </a:ext>
              </a:extLst>
            </p:cNvPr>
            <p:cNvCxnSpPr>
              <a:cxnSpLocks/>
            </p:cNvCxnSpPr>
            <p:nvPr/>
          </p:nvCxnSpPr>
          <p:spPr>
            <a:xfrm>
              <a:off x="2520176" y="5790930"/>
              <a:ext cx="1310605"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5E4DAB-FE9C-F74A-AEF1-C87057CB41E6}"/>
                </a:ext>
              </a:extLst>
            </p:cNvPr>
            <p:cNvCxnSpPr>
              <a:cxnSpLocks/>
            </p:cNvCxnSpPr>
            <p:nvPr/>
          </p:nvCxnSpPr>
          <p:spPr>
            <a:xfrm>
              <a:off x="1611719" y="3697036"/>
              <a:ext cx="500841" cy="0"/>
            </a:xfrm>
            <a:prstGeom prst="line">
              <a:avLst/>
            </a:prstGeom>
            <a:ln w="53975"/>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45FFA1F7-52B4-CB4F-92EC-7B4603FFB3AB}"/>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259028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AE3D-D683-394C-91DE-A62F0DF58AE2}"/>
              </a:ext>
            </a:extLst>
          </p:cNvPr>
          <p:cNvSpPr>
            <a:spLocks noGrp="1"/>
          </p:cNvSpPr>
          <p:nvPr>
            <p:ph type="title"/>
          </p:nvPr>
        </p:nvSpPr>
        <p:spPr/>
        <p:txBody>
          <a:bodyPr/>
          <a:lstStyle/>
          <a:p>
            <a:r>
              <a:rPr lang="en-US" dirty="0"/>
              <a:t>Beware Redundancy (2/2)</a:t>
            </a:r>
          </a:p>
        </p:txBody>
      </p:sp>
      <p:sp>
        <p:nvSpPr>
          <p:cNvPr id="3" name="Content Placeholder 2">
            <a:extLst>
              <a:ext uri="{FF2B5EF4-FFF2-40B4-BE49-F238E27FC236}">
                <a16:creationId xmlns:a16="http://schemas.microsoft.com/office/drawing/2014/main" id="{CF5189C0-F4F0-CF44-AE59-937257B7713B}"/>
              </a:ext>
            </a:extLst>
          </p:cNvPr>
          <p:cNvSpPr>
            <a:spLocks noGrp="1"/>
          </p:cNvSpPr>
          <p:nvPr>
            <p:ph idx="1"/>
          </p:nvPr>
        </p:nvSpPr>
        <p:spPr>
          <a:xfrm>
            <a:off x="1154954" y="2603500"/>
            <a:ext cx="5495228" cy="5976620"/>
          </a:xfrm>
        </p:spPr>
        <p:txBody>
          <a:bodyPr>
            <a:normAutofit/>
          </a:bodyPr>
          <a:lstStyle/>
          <a:p>
            <a:r>
              <a:rPr lang="en-US" sz="2400" dirty="0"/>
              <a:t>Orbit around</a:t>
            </a:r>
          </a:p>
          <a:p>
            <a:r>
              <a:rPr lang="en-US" sz="2400" dirty="0"/>
              <a:t>Personal friend/personal opinion</a:t>
            </a:r>
          </a:p>
          <a:p>
            <a:r>
              <a:rPr lang="en-US" sz="2400" dirty="0"/>
              <a:t>Plan ahead</a:t>
            </a:r>
          </a:p>
          <a:p>
            <a:r>
              <a:rPr lang="en-US" sz="2400" dirty="0"/>
              <a:t>Skirt around</a:t>
            </a:r>
          </a:p>
          <a:p>
            <a:r>
              <a:rPr lang="en-US" sz="2400" dirty="0"/>
              <a:t>Follow after</a:t>
            </a:r>
          </a:p>
          <a:p>
            <a:r>
              <a:rPr lang="en-US" sz="2400" dirty="0"/>
              <a:t>Free gift</a:t>
            </a:r>
          </a:p>
          <a:p>
            <a:r>
              <a:rPr lang="en-US" sz="2400" dirty="0"/>
              <a:t>General consensus</a:t>
            </a:r>
          </a:p>
          <a:p>
            <a:r>
              <a:rPr lang="en-US" sz="2400" dirty="0"/>
              <a:t>Equally as</a:t>
            </a:r>
          </a:p>
        </p:txBody>
      </p:sp>
      <p:grpSp>
        <p:nvGrpSpPr>
          <p:cNvPr id="20" name="Group 19">
            <a:extLst>
              <a:ext uri="{FF2B5EF4-FFF2-40B4-BE49-F238E27FC236}">
                <a16:creationId xmlns:a16="http://schemas.microsoft.com/office/drawing/2014/main" id="{062553CE-3E67-2141-ABAF-8D41D1C73F2C}"/>
              </a:ext>
            </a:extLst>
          </p:cNvPr>
          <p:cNvGrpSpPr/>
          <p:nvPr/>
        </p:nvGrpSpPr>
        <p:grpSpPr>
          <a:xfrm>
            <a:off x="1496290" y="2603500"/>
            <a:ext cx="9238196" cy="5976620"/>
            <a:chOff x="1496290" y="2603500"/>
            <a:chExt cx="9238196" cy="5976620"/>
          </a:xfrm>
        </p:grpSpPr>
        <p:sp>
          <p:nvSpPr>
            <p:cNvPr id="4" name="Content Placeholder 2">
              <a:extLst>
                <a:ext uri="{FF2B5EF4-FFF2-40B4-BE49-F238E27FC236}">
                  <a16:creationId xmlns:a16="http://schemas.microsoft.com/office/drawing/2014/main" id="{1F7C8964-AB25-074D-A416-7A5E69F48CE6}"/>
                </a:ext>
              </a:extLst>
            </p:cNvPr>
            <p:cNvSpPr txBox="1">
              <a:spLocks/>
            </p:cNvSpPr>
            <p:nvPr/>
          </p:nvSpPr>
          <p:spPr>
            <a:xfrm>
              <a:off x="6540200" y="2603500"/>
              <a:ext cx="4194286" cy="59766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a:t>Orbit</a:t>
              </a:r>
            </a:p>
            <a:p>
              <a:r>
                <a:rPr lang="en-US" sz="2400" dirty="0"/>
                <a:t>Friend/Opinion</a:t>
              </a:r>
            </a:p>
            <a:p>
              <a:r>
                <a:rPr lang="en-US" sz="2400" dirty="0"/>
                <a:t>Plan </a:t>
              </a:r>
            </a:p>
            <a:p>
              <a:r>
                <a:rPr lang="en-US" sz="2400" dirty="0"/>
                <a:t>Skirt </a:t>
              </a:r>
            </a:p>
            <a:p>
              <a:r>
                <a:rPr lang="en-US" sz="2400" dirty="0"/>
                <a:t>Follow </a:t>
              </a:r>
            </a:p>
            <a:p>
              <a:r>
                <a:rPr lang="en-US" sz="2400" dirty="0"/>
                <a:t>Gift</a:t>
              </a:r>
            </a:p>
            <a:p>
              <a:r>
                <a:rPr lang="en-US" sz="2400" dirty="0"/>
                <a:t>Consensus</a:t>
              </a:r>
            </a:p>
            <a:p>
              <a:r>
                <a:rPr lang="en-US" sz="2400" dirty="0"/>
                <a:t>Equally</a:t>
              </a:r>
            </a:p>
          </p:txBody>
        </p:sp>
        <p:cxnSp>
          <p:nvCxnSpPr>
            <p:cNvPr id="5" name="Straight Connector 4">
              <a:extLst>
                <a:ext uri="{FF2B5EF4-FFF2-40B4-BE49-F238E27FC236}">
                  <a16:creationId xmlns:a16="http://schemas.microsoft.com/office/drawing/2014/main" id="{0174D09C-9C41-914E-BCA9-A19984D6F783}"/>
                </a:ext>
              </a:extLst>
            </p:cNvPr>
            <p:cNvCxnSpPr>
              <a:cxnSpLocks/>
            </p:cNvCxnSpPr>
            <p:nvPr/>
          </p:nvCxnSpPr>
          <p:spPr>
            <a:xfrm>
              <a:off x="2394065" y="2849880"/>
              <a:ext cx="1239033"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04D3539-F73B-D449-8EA1-CFB7469C4473}"/>
                </a:ext>
              </a:extLst>
            </p:cNvPr>
            <p:cNvCxnSpPr>
              <a:cxnSpLocks/>
            </p:cNvCxnSpPr>
            <p:nvPr/>
          </p:nvCxnSpPr>
          <p:spPr>
            <a:xfrm>
              <a:off x="1612232" y="3284912"/>
              <a:ext cx="1239033"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0D90B5-4239-264B-B0F0-9689DCFED654}"/>
                </a:ext>
              </a:extLst>
            </p:cNvPr>
            <p:cNvCxnSpPr>
              <a:cxnSpLocks/>
            </p:cNvCxnSpPr>
            <p:nvPr/>
          </p:nvCxnSpPr>
          <p:spPr>
            <a:xfrm>
              <a:off x="2333105" y="3819698"/>
              <a:ext cx="1083863"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346A9A-BE90-4245-A416-F02E24B207EC}"/>
                </a:ext>
              </a:extLst>
            </p:cNvPr>
            <p:cNvCxnSpPr>
              <a:cxnSpLocks/>
            </p:cNvCxnSpPr>
            <p:nvPr/>
          </p:nvCxnSpPr>
          <p:spPr>
            <a:xfrm>
              <a:off x="2177935" y="4337858"/>
              <a:ext cx="1239033"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2DB25EB-BDFF-2545-90E6-5BA9C92F5AAD}"/>
                </a:ext>
              </a:extLst>
            </p:cNvPr>
            <p:cNvCxnSpPr>
              <a:cxnSpLocks/>
            </p:cNvCxnSpPr>
            <p:nvPr/>
          </p:nvCxnSpPr>
          <p:spPr>
            <a:xfrm>
              <a:off x="2546465" y="4822767"/>
              <a:ext cx="811877"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F0A6D80-E5F2-7A4F-9CA0-BF5468BDBA85}"/>
                </a:ext>
              </a:extLst>
            </p:cNvPr>
            <p:cNvCxnSpPr>
              <a:cxnSpLocks/>
            </p:cNvCxnSpPr>
            <p:nvPr/>
          </p:nvCxnSpPr>
          <p:spPr>
            <a:xfrm>
              <a:off x="1496290" y="5324302"/>
              <a:ext cx="681645"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1C97F1C-6186-6F42-96D3-D0FE6BAC2116}"/>
                </a:ext>
              </a:extLst>
            </p:cNvPr>
            <p:cNvCxnSpPr>
              <a:cxnSpLocks/>
            </p:cNvCxnSpPr>
            <p:nvPr/>
          </p:nvCxnSpPr>
          <p:spPr>
            <a:xfrm>
              <a:off x="1612232" y="5825836"/>
              <a:ext cx="1086633"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24ADF35-F994-3E4B-8ED6-53B0599ABD07}"/>
                </a:ext>
              </a:extLst>
            </p:cNvPr>
            <p:cNvCxnSpPr>
              <a:cxnSpLocks/>
            </p:cNvCxnSpPr>
            <p:nvPr/>
          </p:nvCxnSpPr>
          <p:spPr>
            <a:xfrm>
              <a:off x="2698865" y="6294120"/>
              <a:ext cx="457200"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CDFE1F0-6936-BA45-AA05-29873E3ADA11}"/>
                </a:ext>
              </a:extLst>
            </p:cNvPr>
            <p:cNvCxnSpPr>
              <a:cxnSpLocks/>
            </p:cNvCxnSpPr>
            <p:nvPr/>
          </p:nvCxnSpPr>
          <p:spPr>
            <a:xfrm>
              <a:off x="3892690" y="3330631"/>
              <a:ext cx="1239033" cy="0"/>
            </a:xfrm>
            <a:prstGeom prst="line">
              <a:avLst/>
            </a:prstGeom>
            <a:ln w="53975"/>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2A533580-68A8-AC4D-9076-5C146FCA0329}"/>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231804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89F37-AFB6-A14D-8A47-E75175517B03}"/>
              </a:ext>
            </a:extLst>
          </p:cNvPr>
          <p:cNvSpPr>
            <a:spLocks noGrp="1"/>
          </p:cNvSpPr>
          <p:nvPr>
            <p:ph type="title"/>
          </p:nvPr>
        </p:nvSpPr>
        <p:spPr/>
        <p:txBody>
          <a:bodyPr/>
          <a:lstStyle/>
          <a:p>
            <a:r>
              <a:rPr lang="en-US" dirty="0"/>
              <a:t>Commonly Confused(1/7)</a:t>
            </a:r>
          </a:p>
        </p:txBody>
      </p:sp>
      <p:sp>
        <p:nvSpPr>
          <p:cNvPr id="3" name="Content Placeholder 2">
            <a:extLst>
              <a:ext uri="{FF2B5EF4-FFF2-40B4-BE49-F238E27FC236}">
                <a16:creationId xmlns:a16="http://schemas.microsoft.com/office/drawing/2014/main" id="{B932077E-FD01-614C-B192-EA997CB216AB}"/>
              </a:ext>
            </a:extLst>
          </p:cNvPr>
          <p:cNvSpPr>
            <a:spLocks noGrp="1"/>
          </p:cNvSpPr>
          <p:nvPr>
            <p:ph idx="1"/>
          </p:nvPr>
        </p:nvSpPr>
        <p:spPr>
          <a:xfrm>
            <a:off x="1154954" y="2603500"/>
            <a:ext cx="9727905" cy="3416300"/>
          </a:xfrm>
        </p:spPr>
        <p:txBody>
          <a:bodyPr>
            <a:noAutofit/>
          </a:bodyPr>
          <a:lstStyle/>
          <a:p>
            <a:r>
              <a:rPr lang="en-US" sz="2400" dirty="0"/>
              <a:t>Use each other for two. Use one another for more.</a:t>
            </a:r>
          </a:p>
          <a:p>
            <a:pPr lvl="1"/>
            <a:r>
              <a:rPr lang="en-US" sz="2400" dirty="0"/>
              <a:t>April and Saj befriended each other. </a:t>
            </a:r>
          </a:p>
          <a:p>
            <a:pPr lvl="1"/>
            <a:r>
              <a:rPr lang="en-US" sz="2400" dirty="0"/>
              <a:t>Nicole, Cynthia, Dom, and Britt befriended one another.</a:t>
            </a:r>
          </a:p>
          <a:p>
            <a:r>
              <a:rPr lang="en-US" sz="2400" dirty="0"/>
              <a:t>There is a place. Their is possessive. They’re is a contraction meaning they are:</a:t>
            </a:r>
          </a:p>
          <a:p>
            <a:pPr lvl="1"/>
            <a:r>
              <a:rPr lang="en-US" sz="2400" dirty="0"/>
              <a:t>Everyone knew the Library Bar, so we met there.</a:t>
            </a:r>
          </a:p>
          <a:p>
            <a:pPr lvl="1"/>
            <a:r>
              <a:rPr lang="en-US" sz="2400" dirty="0"/>
              <a:t>Saj and Cynthia brought their mothers.</a:t>
            </a:r>
          </a:p>
          <a:p>
            <a:pPr lvl="1"/>
            <a:r>
              <a:rPr lang="en-US" sz="2400" dirty="0"/>
              <a:t>One mother said, “Oh! They’re meeting with a class!”</a:t>
            </a:r>
          </a:p>
          <a:p>
            <a:pPr marL="0" indent="0">
              <a:buNone/>
            </a:pPr>
            <a:endParaRPr lang="en-US" sz="2400" dirty="0"/>
          </a:p>
        </p:txBody>
      </p:sp>
      <p:cxnSp>
        <p:nvCxnSpPr>
          <p:cNvPr id="4" name="Straight Connector 3">
            <a:extLst>
              <a:ext uri="{FF2B5EF4-FFF2-40B4-BE49-F238E27FC236}">
                <a16:creationId xmlns:a16="http://schemas.microsoft.com/office/drawing/2014/main" id="{CD29AD8B-A327-214C-9DE6-42DF80D79C59}"/>
              </a:ext>
            </a:extLst>
          </p:cNvPr>
          <p:cNvCxnSpPr>
            <a:cxnSpLocks/>
          </p:cNvCxnSpPr>
          <p:nvPr/>
        </p:nvCxnSpPr>
        <p:spPr>
          <a:xfrm>
            <a:off x="2218544" y="3000532"/>
            <a:ext cx="158895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B2913C-A64A-BA45-BF9A-B48DCB352997}"/>
              </a:ext>
            </a:extLst>
          </p:cNvPr>
          <p:cNvCxnSpPr>
            <a:cxnSpLocks/>
          </p:cNvCxnSpPr>
          <p:nvPr/>
        </p:nvCxnSpPr>
        <p:spPr>
          <a:xfrm>
            <a:off x="5728740" y="3000532"/>
            <a:ext cx="184129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B43FBE-20DF-0D46-BA4F-568CD06629DA}"/>
              </a:ext>
            </a:extLst>
          </p:cNvPr>
          <p:cNvCxnSpPr>
            <a:cxnSpLocks/>
          </p:cNvCxnSpPr>
          <p:nvPr/>
        </p:nvCxnSpPr>
        <p:spPr>
          <a:xfrm>
            <a:off x="1623934" y="4489347"/>
            <a:ext cx="77449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5E9F35B-376F-BF4A-B476-56C1B0B596FB}"/>
              </a:ext>
            </a:extLst>
          </p:cNvPr>
          <p:cNvCxnSpPr>
            <a:cxnSpLocks/>
          </p:cNvCxnSpPr>
          <p:nvPr/>
        </p:nvCxnSpPr>
        <p:spPr>
          <a:xfrm>
            <a:off x="4112301" y="4476647"/>
            <a:ext cx="62765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68BDE6F-0106-7F42-BED0-CCFD528F386B}"/>
              </a:ext>
            </a:extLst>
          </p:cNvPr>
          <p:cNvCxnSpPr>
            <a:cxnSpLocks/>
          </p:cNvCxnSpPr>
          <p:nvPr/>
        </p:nvCxnSpPr>
        <p:spPr>
          <a:xfrm>
            <a:off x="6802628" y="4489347"/>
            <a:ext cx="103508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D130FA8-5BD7-FA45-B695-B6D6B8BCEBAA}"/>
              </a:ext>
            </a:extLst>
          </p:cNvPr>
          <p:cNvCxnSpPr>
            <a:cxnSpLocks/>
          </p:cNvCxnSpPr>
          <p:nvPr/>
        </p:nvCxnSpPr>
        <p:spPr>
          <a:xfrm>
            <a:off x="3026415" y="4832247"/>
            <a:ext cx="120268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69122A4-929E-3A4D-B86C-3DE6A6AA5363}"/>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1677982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89F37-AFB6-A14D-8A47-E75175517B03}"/>
              </a:ext>
            </a:extLst>
          </p:cNvPr>
          <p:cNvSpPr>
            <a:spLocks noGrp="1"/>
          </p:cNvSpPr>
          <p:nvPr>
            <p:ph type="title"/>
          </p:nvPr>
        </p:nvSpPr>
        <p:spPr/>
        <p:txBody>
          <a:bodyPr/>
          <a:lstStyle/>
          <a:p>
            <a:r>
              <a:rPr lang="en-US" dirty="0"/>
              <a:t>Commonly Confused(2/7)</a:t>
            </a:r>
          </a:p>
        </p:txBody>
      </p:sp>
      <p:sp>
        <p:nvSpPr>
          <p:cNvPr id="3" name="Content Placeholder 2">
            <a:extLst>
              <a:ext uri="{FF2B5EF4-FFF2-40B4-BE49-F238E27FC236}">
                <a16:creationId xmlns:a16="http://schemas.microsoft.com/office/drawing/2014/main" id="{B932077E-FD01-614C-B192-EA997CB216AB}"/>
              </a:ext>
            </a:extLst>
          </p:cNvPr>
          <p:cNvSpPr>
            <a:spLocks noGrp="1"/>
          </p:cNvSpPr>
          <p:nvPr>
            <p:ph idx="1"/>
          </p:nvPr>
        </p:nvSpPr>
        <p:spPr>
          <a:xfrm>
            <a:off x="1154955" y="2603500"/>
            <a:ext cx="3205172" cy="3416300"/>
          </a:xfrm>
        </p:spPr>
        <p:txBody>
          <a:bodyPr>
            <a:normAutofit/>
          </a:bodyPr>
          <a:lstStyle/>
          <a:p>
            <a:r>
              <a:rPr lang="en-US" sz="2400" dirty="0"/>
              <a:t>Could care less means you care at least a little</a:t>
            </a:r>
          </a:p>
          <a:p>
            <a:r>
              <a:rPr lang="en-US" sz="2400" dirty="0"/>
              <a:t>Couldn’t care less means you care not at all</a:t>
            </a:r>
          </a:p>
          <a:p>
            <a:endParaRPr lang="en-US" sz="2400" dirty="0"/>
          </a:p>
          <a:p>
            <a:endParaRPr lang="en-US" sz="2400" dirty="0"/>
          </a:p>
          <a:p>
            <a:endParaRPr lang="en-US" sz="2400" dirty="0"/>
          </a:p>
        </p:txBody>
      </p:sp>
      <p:pic>
        <p:nvPicPr>
          <p:cNvPr id="5" name="Picture 4">
            <a:extLst>
              <a:ext uri="{FF2B5EF4-FFF2-40B4-BE49-F238E27FC236}">
                <a16:creationId xmlns:a16="http://schemas.microsoft.com/office/drawing/2014/main" id="{FA6E6CB0-11EF-5843-98FE-8897A8339C74}"/>
              </a:ext>
            </a:extLst>
          </p:cNvPr>
          <p:cNvPicPr>
            <a:picLocks noChangeAspect="1"/>
          </p:cNvPicPr>
          <p:nvPr/>
        </p:nvPicPr>
        <p:blipFill>
          <a:blip r:embed="rId2"/>
          <a:stretch>
            <a:fillRect/>
          </a:stretch>
        </p:blipFill>
        <p:spPr>
          <a:xfrm>
            <a:off x="4700363" y="2427316"/>
            <a:ext cx="6894846" cy="4060768"/>
          </a:xfrm>
          <a:prstGeom prst="rect">
            <a:avLst/>
          </a:prstGeom>
        </p:spPr>
      </p:pic>
      <p:cxnSp>
        <p:nvCxnSpPr>
          <p:cNvPr id="6" name="Straight Connector 5">
            <a:extLst>
              <a:ext uri="{FF2B5EF4-FFF2-40B4-BE49-F238E27FC236}">
                <a16:creationId xmlns:a16="http://schemas.microsoft.com/office/drawing/2014/main" id="{13DF242A-4474-5949-8643-1CEB26F56C11}"/>
              </a:ext>
            </a:extLst>
          </p:cNvPr>
          <p:cNvCxnSpPr>
            <a:cxnSpLocks/>
          </p:cNvCxnSpPr>
          <p:nvPr/>
        </p:nvCxnSpPr>
        <p:spPr>
          <a:xfrm>
            <a:off x="1646428" y="2978047"/>
            <a:ext cx="217627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4B166FF-3C49-8741-A5B7-13CA309AD0D3}"/>
              </a:ext>
            </a:extLst>
          </p:cNvPr>
          <p:cNvCxnSpPr>
            <a:cxnSpLocks/>
          </p:cNvCxnSpPr>
          <p:nvPr/>
        </p:nvCxnSpPr>
        <p:spPr>
          <a:xfrm>
            <a:off x="1646428" y="4248047"/>
            <a:ext cx="262077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E400791-9235-AB4F-B9DA-CFFE5B88CEF7}"/>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4737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63687-FBAE-DB44-9762-E5FCB93C7C83}"/>
              </a:ext>
            </a:extLst>
          </p:cNvPr>
          <p:cNvSpPr>
            <a:spLocks noGrp="1"/>
          </p:cNvSpPr>
          <p:nvPr>
            <p:ph type="title"/>
          </p:nvPr>
        </p:nvSpPr>
        <p:spPr/>
        <p:txBody>
          <a:bodyPr/>
          <a:lstStyle/>
          <a:p>
            <a:r>
              <a:rPr lang="en-US" dirty="0"/>
              <a:t>Commonly Confused(3/7)</a:t>
            </a:r>
          </a:p>
        </p:txBody>
      </p:sp>
      <p:sp>
        <p:nvSpPr>
          <p:cNvPr id="3" name="Content Placeholder 2">
            <a:extLst>
              <a:ext uri="{FF2B5EF4-FFF2-40B4-BE49-F238E27FC236}">
                <a16:creationId xmlns:a16="http://schemas.microsoft.com/office/drawing/2014/main" id="{F9ED8D06-FEC3-7E46-8321-409454888F17}"/>
              </a:ext>
            </a:extLst>
          </p:cNvPr>
          <p:cNvSpPr>
            <a:spLocks noGrp="1"/>
          </p:cNvSpPr>
          <p:nvPr>
            <p:ph idx="1"/>
          </p:nvPr>
        </p:nvSpPr>
        <p:spPr>
          <a:xfrm>
            <a:off x="1154954" y="2603500"/>
            <a:ext cx="9607984" cy="3416300"/>
          </a:xfrm>
        </p:spPr>
        <p:txBody>
          <a:bodyPr>
            <a:noAutofit/>
          </a:bodyPr>
          <a:lstStyle/>
          <a:p>
            <a:r>
              <a:rPr lang="en-US" sz="2400" dirty="0"/>
              <a:t>Then gives context in time; Than indicates a comparison:</a:t>
            </a:r>
          </a:p>
          <a:p>
            <a:pPr lvl="1"/>
            <a:r>
              <a:rPr lang="en-US" sz="2400" dirty="0"/>
              <a:t> Michele forced down the baked beans. Then she prepared for gas. (Still, cut most instances of then!)</a:t>
            </a:r>
          </a:p>
          <a:p>
            <a:pPr lvl="1"/>
            <a:r>
              <a:rPr lang="en-US" sz="2400" dirty="0"/>
              <a:t>It’s later in Brooklyn than in Seattle</a:t>
            </a:r>
          </a:p>
          <a:p>
            <a:r>
              <a:rPr lang="en-US" sz="2400" dirty="0"/>
              <a:t>Your is possessive. You’re means you are:</a:t>
            </a:r>
          </a:p>
          <a:p>
            <a:pPr lvl="1"/>
            <a:r>
              <a:rPr lang="en-US" sz="2400" dirty="0"/>
              <a:t>Your homework is late</a:t>
            </a:r>
          </a:p>
          <a:p>
            <a:pPr lvl="1"/>
            <a:r>
              <a:rPr lang="en-US" sz="2400" dirty="0"/>
              <a:t>You’re working through a pandemic, so no big deal</a:t>
            </a:r>
          </a:p>
        </p:txBody>
      </p:sp>
      <p:cxnSp>
        <p:nvCxnSpPr>
          <p:cNvPr id="5" name="Straight Connector 4">
            <a:extLst>
              <a:ext uri="{FF2B5EF4-FFF2-40B4-BE49-F238E27FC236}">
                <a16:creationId xmlns:a16="http://schemas.microsoft.com/office/drawing/2014/main" id="{CF7C02CC-F221-FF48-8784-2CA9800315F7}"/>
              </a:ext>
            </a:extLst>
          </p:cNvPr>
          <p:cNvCxnSpPr>
            <a:cxnSpLocks/>
          </p:cNvCxnSpPr>
          <p:nvPr/>
        </p:nvCxnSpPr>
        <p:spPr>
          <a:xfrm>
            <a:off x="6388516" y="4833703"/>
            <a:ext cx="113925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E3BAAC4-E2F1-2C47-AC59-FA997A6F3AD3}"/>
              </a:ext>
            </a:extLst>
          </p:cNvPr>
          <p:cNvCxnSpPr>
            <a:cxnSpLocks/>
          </p:cNvCxnSpPr>
          <p:nvPr/>
        </p:nvCxnSpPr>
        <p:spPr>
          <a:xfrm>
            <a:off x="4305716" y="4866806"/>
            <a:ext cx="93938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D76CDA-8738-1A4F-9B06-368A01270C57}"/>
              </a:ext>
            </a:extLst>
          </p:cNvPr>
          <p:cNvCxnSpPr>
            <a:cxnSpLocks/>
          </p:cNvCxnSpPr>
          <p:nvPr/>
        </p:nvCxnSpPr>
        <p:spPr>
          <a:xfrm flipV="1">
            <a:off x="1626016" y="4866806"/>
            <a:ext cx="634584" cy="270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CE31114-3353-B54F-805A-1FCB813A346C}"/>
              </a:ext>
            </a:extLst>
          </p:cNvPr>
          <p:cNvCxnSpPr>
            <a:cxnSpLocks/>
          </p:cNvCxnSpPr>
          <p:nvPr/>
        </p:nvCxnSpPr>
        <p:spPr>
          <a:xfrm flipV="1">
            <a:off x="1626016" y="2999906"/>
            <a:ext cx="634584" cy="270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B28E32E-27F4-C940-ACF7-CDDB4F5FC20A}"/>
              </a:ext>
            </a:extLst>
          </p:cNvPr>
          <p:cNvCxnSpPr>
            <a:cxnSpLocks/>
          </p:cNvCxnSpPr>
          <p:nvPr/>
        </p:nvCxnSpPr>
        <p:spPr>
          <a:xfrm flipV="1">
            <a:off x="5597993" y="2999906"/>
            <a:ext cx="634584" cy="270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7D4A65D-7ED6-8A42-B8F3-395E5E5CFEBC}"/>
              </a:ext>
            </a:extLst>
          </p:cNvPr>
          <p:cNvCxnSpPr>
            <a:cxnSpLocks/>
          </p:cNvCxnSpPr>
          <p:nvPr/>
        </p:nvCxnSpPr>
        <p:spPr>
          <a:xfrm flipV="1">
            <a:off x="8602962" y="3865984"/>
            <a:ext cx="634584" cy="270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BCDB39A-AD10-FE42-A33A-6D746682A329}"/>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4141940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11CBE-1D4B-574D-8D6A-A04DAB3187E2}"/>
              </a:ext>
            </a:extLst>
          </p:cNvPr>
          <p:cNvSpPr>
            <a:spLocks noGrp="1"/>
          </p:cNvSpPr>
          <p:nvPr>
            <p:ph type="title"/>
          </p:nvPr>
        </p:nvSpPr>
        <p:spPr/>
        <p:txBody>
          <a:bodyPr/>
          <a:lstStyle/>
          <a:p>
            <a:pPr algn="ctr"/>
            <a:r>
              <a:rPr lang="en-US" sz="6000" dirty="0"/>
              <a:t>Big Picture Decisions</a:t>
            </a:r>
          </a:p>
        </p:txBody>
      </p:sp>
    </p:spTree>
    <p:extLst>
      <p:ext uri="{BB962C8B-B14F-4D97-AF65-F5344CB8AC3E}">
        <p14:creationId xmlns:p14="http://schemas.microsoft.com/office/powerpoint/2010/main" val="1440098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00CA9-AC82-A241-842A-772DCFBD93DC}"/>
              </a:ext>
            </a:extLst>
          </p:cNvPr>
          <p:cNvSpPr>
            <a:spLocks noGrp="1"/>
          </p:cNvSpPr>
          <p:nvPr>
            <p:ph type="title"/>
          </p:nvPr>
        </p:nvSpPr>
        <p:spPr/>
        <p:txBody>
          <a:bodyPr/>
          <a:lstStyle/>
          <a:p>
            <a:r>
              <a:rPr lang="en-US" dirty="0"/>
              <a:t>Commonly Confused(4/7)</a:t>
            </a:r>
          </a:p>
        </p:txBody>
      </p:sp>
      <p:sp>
        <p:nvSpPr>
          <p:cNvPr id="3" name="Content Placeholder 2">
            <a:extLst>
              <a:ext uri="{FF2B5EF4-FFF2-40B4-BE49-F238E27FC236}">
                <a16:creationId xmlns:a16="http://schemas.microsoft.com/office/drawing/2014/main" id="{A80F9100-D65D-8143-AFE9-95822687907D}"/>
              </a:ext>
            </a:extLst>
          </p:cNvPr>
          <p:cNvSpPr>
            <a:spLocks noGrp="1"/>
          </p:cNvSpPr>
          <p:nvPr>
            <p:ph idx="1"/>
          </p:nvPr>
        </p:nvSpPr>
        <p:spPr/>
        <p:txBody>
          <a:bodyPr>
            <a:noAutofit/>
          </a:bodyPr>
          <a:lstStyle/>
          <a:p>
            <a:r>
              <a:rPr lang="en-US" sz="2400" dirty="0"/>
              <a:t>Effect is a noun. Affect is (almost always) a verb.</a:t>
            </a:r>
          </a:p>
          <a:p>
            <a:pPr lvl="1"/>
            <a:r>
              <a:rPr lang="en-US" sz="2400" dirty="0"/>
              <a:t>April opened her umbrella; the effect was immediate.</a:t>
            </a:r>
          </a:p>
          <a:p>
            <a:pPr lvl="1"/>
            <a:r>
              <a:rPr lang="en-US" sz="2400" dirty="0"/>
              <a:t>How did the pandemic affect Cynthia’s move?</a:t>
            </a:r>
          </a:p>
          <a:p>
            <a:pPr lvl="1"/>
            <a:r>
              <a:rPr lang="en-US" sz="2400" dirty="0"/>
              <a:t>In psychology, “affect” is sometimes used as a noun. Are you a psychologist? Are you writing a psychological analysis? If not, affect is a verb.</a:t>
            </a:r>
          </a:p>
          <a:p>
            <a:pPr marL="0" indent="0">
              <a:buNone/>
            </a:pPr>
            <a:endParaRPr lang="en-US" sz="2400" dirty="0"/>
          </a:p>
        </p:txBody>
      </p:sp>
      <p:cxnSp>
        <p:nvCxnSpPr>
          <p:cNvPr id="4" name="Straight Connector 3">
            <a:extLst>
              <a:ext uri="{FF2B5EF4-FFF2-40B4-BE49-F238E27FC236}">
                <a16:creationId xmlns:a16="http://schemas.microsoft.com/office/drawing/2014/main" id="{4F59D31D-BA70-2D48-B7F0-A4C3BA8047EF}"/>
              </a:ext>
            </a:extLst>
          </p:cNvPr>
          <p:cNvCxnSpPr>
            <a:cxnSpLocks/>
          </p:cNvCxnSpPr>
          <p:nvPr/>
        </p:nvCxnSpPr>
        <p:spPr>
          <a:xfrm>
            <a:off x="1587916" y="3002612"/>
            <a:ext cx="83778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FE813FF-1433-794F-B3E1-712D971C88F2}"/>
              </a:ext>
            </a:extLst>
          </p:cNvPr>
          <p:cNvCxnSpPr>
            <a:cxnSpLocks/>
          </p:cNvCxnSpPr>
          <p:nvPr/>
        </p:nvCxnSpPr>
        <p:spPr>
          <a:xfrm>
            <a:off x="4013616" y="3002612"/>
            <a:ext cx="83778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F767C5-2408-EB47-9843-DFFB729A910B}"/>
              </a:ext>
            </a:extLst>
          </p:cNvPr>
          <p:cNvCxnSpPr>
            <a:cxnSpLocks/>
          </p:cNvCxnSpPr>
          <p:nvPr/>
        </p:nvCxnSpPr>
        <p:spPr>
          <a:xfrm>
            <a:off x="6448844" y="5580712"/>
            <a:ext cx="83778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638D8D5-B652-444D-8CA8-BB1847746FDC}"/>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239359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F7BBF-77B3-F64B-9494-A6FDE534CACE}"/>
              </a:ext>
            </a:extLst>
          </p:cNvPr>
          <p:cNvSpPr>
            <a:spLocks noGrp="1"/>
          </p:cNvSpPr>
          <p:nvPr>
            <p:ph type="title"/>
          </p:nvPr>
        </p:nvSpPr>
        <p:spPr/>
        <p:txBody>
          <a:bodyPr/>
          <a:lstStyle/>
          <a:p>
            <a:r>
              <a:rPr lang="en-US" dirty="0"/>
              <a:t>Commonly Confused(5/7)</a:t>
            </a:r>
          </a:p>
        </p:txBody>
      </p:sp>
      <p:sp>
        <p:nvSpPr>
          <p:cNvPr id="3" name="Content Placeholder 2">
            <a:extLst>
              <a:ext uri="{FF2B5EF4-FFF2-40B4-BE49-F238E27FC236}">
                <a16:creationId xmlns:a16="http://schemas.microsoft.com/office/drawing/2014/main" id="{37A65980-81FA-3043-9353-F53FA5E85152}"/>
              </a:ext>
            </a:extLst>
          </p:cNvPr>
          <p:cNvSpPr>
            <a:spLocks noGrp="1"/>
          </p:cNvSpPr>
          <p:nvPr>
            <p:ph idx="1"/>
          </p:nvPr>
        </p:nvSpPr>
        <p:spPr/>
        <p:txBody>
          <a:bodyPr>
            <a:noAutofit/>
          </a:bodyPr>
          <a:lstStyle/>
          <a:p>
            <a:pPr>
              <a:spcBef>
                <a:spcPts val="400"/>
              </a:spcBef>
            </a:pPr>
            <a:r>
              <a:rPr lang="en-US" sz="2400" dirty="0"/>
              <a:t>Apostrophes are for possessives and contractions, not plurals</a:t>
            </a:r>
          </a:p>
          <a:p>
            <a:pPr lvl="1">
              <a:spcBef>
                <a:spcPts val="400"/>
              </a:spcBef>
            </a:pPr>
            <a:r>
              <a:rPr lang="en-US" sz="2400" dirty="0"/>
              <a:t>Nicole’s shoes are wet.</a:t>
            </a:r>
          </a:p>
          <a:p>
            <a:pPr lvl="1">
              <a:spcBef>
                <a:spcPts val="400"/>
              </a:spcBef>
            </a:pPr>
            <a:r>
              <a:rPr lang="en-US" sz="2400" dirty="0"/>
              <a:t>Nicole’s working late tonight.</a:t>
            </a:r>
          </a:p>
          <a:p>
            <a:pPr lvl="1">
              <a:spcBef>
                <a:spcPts val="400"/>
              </a:spcBef>
            </a:pPr>
            <a:r>
              <a:rPr lang="en-US" sz="2400" dirty="0"/>
              <a:t>NOT: Nicole bought three pairs of shoe’s.</a:t>
            </a:r>
          </a:p>
          <a:p>
            <a:pPr>
              <a:spcBef>
                <a:spcPts val="400"/>
              </a:spcBef>
            </a:pPr>
            <a:r>
              <a:rPr lang="en-US" sz="2400" dirty="0"/>
              <a:t>Its is an exception to that rule. Its is possessive. It’s is only a contraction meaning either  it is or it has.</a:t>
            </a:r>
          </a:p>
          <a:p>
            <a:pPr lvl="1">
              <a:spcBef>
                <a:spcPts val="400"/>
              </a:spcBef>
            </a:pPr>
            <a:r>
              <a:rPr lang="en-US" sz="2400" dirty="0"/>
              <a:t>My cat licked its butt</a:t>
            </a:r>
          </a:p>
          <a:p>
            <a:pPr lvl="1">
              <a:spcBef>
                <a:spcPts val="400"/>
              </a:spcBef>
            </a:pPr>
            <a:r>
              <a:rPr lang="en-US" sz="2400" dirty="0"/>
              <a:t>It’s been a long quarantine.</a:t>
            </a:r>
          </a:p>
        </p:txBody>
      </p:sp>
      <p:cxnSp>
        <p:nvCxnSpPr>
          <p:cNvPr id="8" name="Straight Connector 7">
            <a:extLst>
              <a:ext uri="{FF2B5EF4-FFF2-40B4-BE49-F238E27FC236}">
                <a16:creationId xmlns:a16="http://schemas.microsoft.com/office/drawing/2014/main" id="{764866C9-AFB8-774C-A014-E8A171BCBA92}"/>
              </a:ext>
            </a:extLst>
          </p:cNvPr>
          <p:cNvCxnSpPr>
            <a:cxnSpLocks/>
          </p:cNvCxnSpPr>
          <p:nvPr/>
        </p:nvCxnSpPr>
        <p:spPr>
          <a:xfrm>
            <a:off x="1591014" y="5047932"/>
            <a:ext cx="27898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6A27DC-5490-7A43-BC9D-B899FBFBE819}"/>
              </a:ext>
            </a:extLst>
          </p:cNvPr>
          <p:cNvCxnSpPr>
            <a:cxnSpLocks/>
          </p:cNvCxnSpPr>
          <p:nvPr/>
        </p:nvCxnSpPr>
        <p:spPr>
          <a:xfrm>
            <a:off x="6096000" y="5047932"/>
            <a:ext cx="27898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CD3119-0763-8C4A-A823-D4BE0CCF2BDD}"/>
              </a:ext>
            </a:extLst>
          </p:cNvPr>
          <p:cNvCxnSpPr>
            <a:cxnSpLocks/>
          </p:cNvCxnSpPr>
          <p:nvPr/>
        </p:nvCxnSpPr>
        <p:spPr>
          <a:xfrm>
            <a:off x="8383549" y="5047932"/>
            <a:ext cx="4064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1069ED4-29F9-B241-8013-FF9C5CAA0BB4}"/>
              </a:ext>
            </a:extLst>
          </p:cNvPr>
          <p:cNvCxnSpPr>
            <a:cxnSpLocks/>
          </p:cNvCxnSpPr>
          <p:nvPr/>
        </p:nvCxnSpPr>
        <p:spPr>
          <a:xfrm>
            <a:off x="6096000" y="5382778"/>
            <a:ext cx="4064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C2957E0-1132-1F46-9C67-BE2C2E4C978D}"/>
              </a:ext>
            </a:extLst>
          </p:cNvPr>
          <p:cNvCxnSpPr>
            <a:cxnSpLocks/>
          </p:cNvCxnSpPr>
          <p:nvPr/>
        </p:nvCxnSpPr>
        <p:spPr>
          <a:xfrm>
            <a:off x="7022684" y="5401819"/>
            <a:ext cx="76241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5E19068-32FF-2D4F-9532-84704D7BC271}"/>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3464290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1FB68-7A6C-3243-B2A0-734BD24AED00}"/>
              </a:ext>
            </a:extLst>
          </p:cNvPr>
          <p:cNvSpPr>
            <a:spLocks noGrp="1"/>
          </p:cNvSpPr>
          <p:nvPr>
            <p:ph type="title"/>
          </p:nvPr>
        </p:nvSpPr>
        <p:spPr/>
        <p:txBody>
          <a:bodyPr/>
          <a:lstStyle/>
          <a:p>
            <a:r>
              <a:rPr lang="en-US" dirty="0"/>
              <a:t>Commonly Confused(6/7)</a:t>
            </a:r>
          </a:p>
        </p:txBody>
      </p:sp>
      <p:sp>
        <p:nvSpPr>
          <p:cNvPr id="3" name="Content Placeholder 2">
            <a:extLst>
              <a:ext uri="{FF2B5EF4-FFF2-40B4-BE49-F238E27FC236}">
                <a16:creationId xmlns:a16="http://schemas.microsoft.com/office/drawing/2014/main" id="{1153FCF3-AED8-D547-9DEF-2F285C45BFF5}"/>
              </a:ext>
            </a:extLst>
          </p:cNvPr>
          <p:cNvSpPr>
            <a:spLocks noGrp="1"/>
          </p:cNvSpPr>
          <p:nvPr>
            <p:ph idx="1"/>
          </p:nvPr>
        </p:nvSpPr>
        <p:spPr/>
        <p:txBody>
          <a:bodyPr>
            <a:noAutofit/>
          </a:bodyPr>
          <a:lstStyle/>
          <a:p>
            <a:pPr>
              <a:spcBef>
                <a:spcPts val="400"/>
              </a:spcBef>
            </a:pPr>
            <a:r>
              <a:rPr lang="en-US" sz="2400" dirty="0"/>
              <a:t>Use I when you are the subject and me if you are the object:</a:t>
            </a:r>
          </a:p>
          <a:p>
            <a:pPr lvl="1">
              <a:spcBef>
                <a:spcPts val="400"/>
              </a:spcBef>
            </a:pPr>
            <a:r>
              <a:rPr lang="en-US" sz="2400" dirty="0"/>
              <a:t>April and I talked about corgis.</a:t>
            </a:r>
          </a:p>
          <a:p>
            <a:pPr lvl="1">
              <a:spcBef>
                <a:spcPts val="400"/>
              </a:spcBef>
            </a:pPr>
            <a:r>
              <a:rPr lang="en-US" sz="2400" dirty="0"/>
              <a:t>Nicole shared her writing with April and me.</a:t>
            </a:r>
          </a:p>
          <a:p>
            <a:pPr>
              <a:spcBef>
                <a:spcPts val="400"/>
              </a:spcBef>
            </a:pPr>
            <a:r>
              <a:rPr lang="en-US" sz="2400" dirty="0"/>
              <a:t>Use who if referring to a subject and whom when referring to an object. This means whom almost always needs a preposition</a:t>
            </a:r>
          </a:p>
          <a:p>
            <a:pPr lvl="1">
              <a:spcBef>
                <a:spcPts val="400"/>
              </a:spcBef>
            </a:pPr>
            <a:r>
              <a:rPr lang="en-US" sz="2400" dirty="0"/>
              <a:t>Who do you love?</a:t>
            </a:r>
          </a:p>
          <a:p>
            <a:pPr lvl="1">
              <a:spcBef>
                <a:spcPts val="400"/>
              </a:spcBef>
            </a:pPr>
            <a:r>
              <a:rPr lang="en-US" sz="2400" dirty="0"/>
              <a:t>You gave your heart to whom?</a:t>
            </a:r>
          </a:p>
        </p:txBody>
      </p:sp>
      <p:cxnSp>
        <p:nvCxnSpPr>
          <p:cNvPr id="4" name="Straight Connector 3">
            <a:extLst>
              <a:ext uri="{FF2B5EF4-FFF2-40B4-BE49-F238E27FC236}">
                <a16:creationId xmlns:a16="http://schemas.microsoft.com/office/drawing/2014/main" id="{0EB892F2-358C-7545-9779-A4F7DD49168E}"/>
              </a:ext>
            </a:extLst>
          </p:cNvPr>
          <p:cNvCxnSpPr>
            <a:cxnSpLocks/>
          </p:cNvCxnSpPr>
          <p:nvPr/>
        </p:nvCxnSpPr>
        <p:spPr>
          <a:xfrm>
            <a:off x="2145884" y="2977212"/>
            <a:ext cx="12741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3A395D3-78EF-9740-9A2E-A342BA63D7C4}"/>
              </a:ext>
            </a:extLst>
          </p:cNvPr>
          <p:cNvCxnSpPr>
            <a:cxnSpLocks/>
          </p:cNvCxnSpPr>
          <p:nvPr/>
        </p:nvCxnSpPr>
        <p:spPr>
          <a:xfrm>
            <a:off x="6908384" y="2989912"/>
            <a:ext cx="44491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F0B2927-4585-0B40-BA1A-4966A4F40EC6}"/>
              </a:ext>
            </a:extLst>
          </p:cNvPr>
          <p:cNvCxnSpPr>
            <a:cxnSpLocks/>
          </p:cNvCxnSpPr>
          <p:nvPr/>
        </p:nvCxnSpPr>
        <p:spPr>
          <a:xfrm>
            <a:off x="2145884" y="4635336"/>
            <a:ext cx="6477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60B374-30DA-214B-884C-05AF78BF2A1E}"/>
              </a:ext>
            </a:extLst>
          </p:cNvPr>
          <p:cNvCxnSpPr>
            <a:cxnSpLocks/>
          </p:cNvCxnSpPr>
          <p:nvPr/>
        </p:nvCxnSpPr>
        <p:spPr>
          <a:xfrm>
            <a:off x="6578392" y="4978237"/>
            <a:ext cx="88306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20B349C-ECE2-6741-91EA-BDCB311A0E7B}"/>
              </a:ext>
            </a:extLst>
          </p:cNvPr>
          <p:cNvCxnSpPr>
            <a:cxnSpLocks/>
          </p:cNvCxnSpPr>
          <p:nvPr/>
        </p:nvCxnSpPr>
        <p:spPr>
          <a:xfrm>
            <a:off x="7019925" y="4635336"/>
            <a:ext cx="89535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CC6AE14-950B-E742-81CC-BA486EB0AD3F}"/>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4180967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DFC1-F5D6-F949-9BD9-91D4CB27FB06}"/>
              </a:ext>
            </a:extLst>
          </p:cNvPr>
          <p:cNvSpPr>
            <a:spLocks noGrp="1"/>
          </p:cNvSpPr>
          <p:nvPr>
            <p:ph type="title"/>
          </p:nvPr>
        </p:nvSpPr>
        <p:spPr/>
        <p:txBody>
          <a:bodyPr/>
          <a:lstStyle/>
          <a:p>
            <a:r>
              <a:rPr lang="en-US" dirty="0"/>
              <a:t>Commonly Confused(7/7)</a:t>
            </a:r>
          </a:p>
        </p:txBody>
      </p:sp>
      <p:sp>
        <p:nvSpPr>
          <p:cNvPr id="3" name="Content Placeholder 2">
            <a:extLst>
              <a:ext uri="{FF2B5EF4-FFF2-40B4-BE49-F238E27FC236}">
                <a16:creationId xmlns:a16="http://schemas.microsoft.com/office/drawing/2014/main" id="{C8316D54-8AAC-D947-BD65-5513FF08BEBC}"/>
              </a:ext>
            </a:extLst>
          </p:cNvPr>
          <p:cNvSpPr>
            <a:spLocks noGrp="1"/>
          </p:cNvSpPr>
          <p:nvPr>
            <p:ph idx="1"/>
          </p:nvPr>
        </p:nvSpPr>
        <p:spPr/>
        <p:txBody>
          <a:bodyPr>
            <a:noAutofit/>
          </a:bodyPr>
          <a:lstStyle/>
          <a:p>
            <a:r>
              <a:rPr lang="en-US" sz="2400" dirty="0"/>
              <a:t>Who’s inquires about a person, and means Who is? Whose inquires about possession</a:t>
            </a:r>
          </a:p>
          <a:p>
            <a:pPr lvl="1"/>
            <a:r>
              <a:rPr lang="en-US" sz="2400" dirty="0"/>
              <a:t>Who’s on the phone?</a:t>
            </a:r>
          </a:p>
          <a:p>
            <a:pPr lvl="1"/>
            <a:r>
              <a:rPr lang="en-US" sz="2400" dirty="0"/>
              <a:t>Whose cake is this?</a:t>
            </a:r>
          </a:p>
          <a:p>
            <a:r>
              <a:rPr lang="en-US" sz="2400" dirty="0"/>
              <a:t>Use who when modifying people. Use that to modify everything else.</a:t>
            </a:r>
          </a:p>
          <a:p>
            <a:pPr lvl="1"/>
            <a:r>
              <a:rPr lang="en-US" sz="2400" dirty="0"/>
              <a:t>Michele’s the adult who wears red hooded footie pajamas.</a:t>
            </a:r>
          </a:p>
          <a:p>
            <a:pPr lvl="1"/>
            <a:endParaRPr lang="en-US" sz="2400" dirty="0"/>
          </a:p>
        </p:txBody>
      </p:sp>
      <p:cxnSp>
        <p:nvCxnSpPr>
          <p:cNvPr id="5" name="Straight Connector 4">
            <a:extLst>
              <a:ext uri="{FF2B5EF4-FFF2-40B4-BE49-F238E27FC236}">
                <a16:creationId xmlns:a16="http://schemas.microsoft.com/office/drawing/2014/main" id="{79DEB32E-651F-3941-A69F-A6E6ADB04856}"/>
              </a:ext>
            </a:extLst>
          </p:cNvPr>
          <p:cNvCxnSpPr>
            <a:cxnSpLocks/>
          </p:cNvCxnSpPr>
          <p:nvPr/>
        </p:nvCxnSpPr>
        <p:spPr>
          <a:xfrm>
            <a:off x="8017727" y="2976305"/>
            <a:ext cx="90767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9EEB203-C9C3-614A-A9D2-0DC8265B1288}"/>
              </a:ext>
            </a:extLst>
          </p:cNvPr>
          <p:cNvCxnSpPr>
            <a:cxnSpLocks/>
          </p:cNvCxnSpPr>
          <p:nvPr/>
        </p:nvCxnSpPr>
        <p:spPr>
          <a:xfrm>
            <a:off x="1613516" y="3350407"/>
            <a:ext cx="87838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B94FA95-FF33-104E-8DB8-4B168871A3AB}"/>
              </a:ext>
            </a:extLst>
          </p:cNvPr>
          <p:cNvCxnSpPr>
            <a:cxnSpLocks/>
          </p:cNvCxnSpPr>
          <p:nvPr/>
        </p:nvCxnSpPr>
        <p:spPr>
          <a:xfrm>
            <a:off x="1613516" y="2982416"/>
            <a:ext cx="837584" cy="54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B6D01BA-77AA-A841-99B9-C9D7017222BC}"/>
              </a:ext>
            </a:extLst>
          </p:cNvPr>
          <p:cNvCxnSpPr>
            <a:cxnSpLocks/>
          </p:cNvCxnSpPr>
          <p:nvPr/>
        </p:nvCxnSpPr>
        <p:spPr>
          <a:xfrm>
            <a:off x="2211387" y="4851606"/>
            <a:ext cx="62175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171F5C8-32A5-4342-A4F9-3C70BB5729F5}"/>
              </a:ext>
            </a:extLst>
          </p:cNvPr>
          <p:cNvCxnSpPr>
            <a:cxnSpLocks/>
          </p:cNvCxnSpPr>
          <p:nvPr/>
        </p:nvCxnSpPr>
        <p:spPr>
          <a:xfrm>
            <a:off x="7186456" y="4851812"/>
            <a:ext cx="66214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B1B9FA1-E1D7-EF45-B186-7BEE0026CA51}"/>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655250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9C276-0FAD-4C4F-BC3E-D4F90F09475C}"/>
              </a:ext>
            </a:extLst>
          </p:cNvPr>
          <p:cNvSpPr>
            <a:spLocks noGrp="1"/>
          </p:cNvSpPr>
          <p:nvPr>
            <p:ph type="title"/>
          </p:nvPr>
        </p:nvSpPr>
        <p:spPr/>
        <p:txBody>
          <a:bodyPr/>
          <a:lstStyle/>
          <a:p>
            <a:pPr algn="ctr"/>
            <a:r>
              <a:rPr lang="en-US" sz="6000" dirty="0"/>
              <a:t>Dialogue</a:t>
            </a:r>
          </a:p>
        </p:txBody>
      </p:sp>
    </p:spTree>
    <p:extLst>
      <p:ext uri="{BB962C8B-B14F-4D97-AF65-F5344CB8AC3E}">
        <p14:creationId xmlns:p14="http://schemas.microsoft.com/office/powerpoint/2010/main" val="1183812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5464C-2645-694D-A13A-AA8421163A18}"/>
              </a:ext>
            </a:extLst>
          </p:cNvPr>
          <p:cNvSpPr>
            <a:spLocks noGrp="1"/>
          </p:cNvSpPr>
          <p:nvPr>
            <p:ph type="title"/>
          </p:nvPr>
        </p:nvSpPr>
        <p:spPr/>
        <p:txBody>
          <a:bodyPr/>
          <a:lstStyle/>
          <a:p>
            <a:r>
              <a:rPr lang="en-US" dirty="0"/>
              <a:t>Punctuating Dialogue</a:t>
            </a:r>
          </a:p>
        </p:txBody>
      </p:sp>
      <p:sp>
        <p:nvSpPr>
          <p:cNvPr id="3" name="Content Placeholder 2">
            <a:extLst>
              <a:ext uri="{FF2B5EF4-FFF2-40B4-BE49-F238E27FC236}">
                <a16:creationId xmlns:a16="http://schemas.microsoft.com/office/drawing/2014/main" id="{D164A8F3-3BD6-984C-9B7B-58674020CAF6}"/>
              </a:ext>
            </a:extLst>
          </p:cNvPr>
          <p:cNvSpPr>
            <a:spLocks noGrp="1"/>
          </p:cNvSpPr>
          <p:nvPr>
            <p:ph idx="1"/>
          </p:nvPr>
        </p:nvSpPr>
        <p:spPr>
          <a:xfrm>
            <a:off x="1154954" y="2603499"/>
            <a:ext cx="8825659" cy="4357739"/>
          </a:xfrm>
        </p:spPr>
        <p:txBody>
          <a:bodyPr>
            <a:normAutofit/>
          </a:bodyPr>
          <a:lstStyle/>
          <a:p>
            <a:pPr marL="0" indent="0">
              <a:buNone/>
            </a:pPr>
            <a:r>
              <a:rPr lang="en-US" sz="2400" dirty="0"/>
              <a:t>Perfectly serviceable dialogue looks like this:</a:t>
            </a:r>
          </a:p>
          <a:p>
            <a:pPr marL="0" indent="0">
              <a:buNone/>
            </a:pPr>
            <a:endParaRPr lang="en-US" sz="2400" dirty="0"/>
          </a:p>
          <a:p>
            <a:pPr marL="0" indent="0">
              <a:buNone/>
            </a:pPr>
            <a:r>
              <a:rPr lang="en-US" sz="2400" dirty="0"/>
              <a:t>	“Ice cream is infinitely better than cake,” Britt said. “I could eat ice cream all day.”</a:t>
            </a:r>
          </a:p>
          <a:p>
            <a:pPr marL="0" indent="0">
              <a:buNone/>
            </a:pPr>
            <a:r>
              <a:rPr lang="en-US" sz="2400" dirty="0"/>
              <a:t>	Michele said, “Team cake all the way.”</a:t>
            </a:r>
          </a:p>
          <a:p>
            <a:pPr marL="0" indent="0">
              <a:buNone/>
            </a:pPr>
            <a:r>
              <a:rPr lang="en-US" sz="2400" dirty="0"/>
              <a:t>	Britt spooned a dollop of fresh whipped cream into her bowl and pushed through.</a:t>
            </a:r>
          </a:p>
          <a:p>
            <a:pPr marL="0" indent="0">
              <a:buNone/>
            </a:pPr>
            <a:r>
              <a:rPr lang="en-US" sz="2400" dirty="0"/>
              <a:t>	“I prefer candies and licorice to ice cream AND cake,” said April.</a:t>
            </a:r>
          </a:p>
        </p:txBody>
      </p:sp>
      <p:sp>
        <p:nvSpPr>
          <p:cNvPr id="4" name="Oval 3">
            <a:extLst>
              <a:ext uri="{FF2B5EF4-FFF2-40B4-BE49-F238E27FC236}">
                <a16:creationId xmlns:a16="http://schemas.microsoft.com/office/drawing/2014/main" id="{87516718-F348-6649-9D72-7E477674831A}"/>
              </a:ext>
            </a:extLst>
          </p:cNvPr>
          <p:cNvSpPr/>
          <p:nvPr/>
        </p:nvSpPr>
        <p:spPr>
          <a:xfrm>
            <a:off x="1633928" y="3612630"/>
            <a:ext cx="284813" cy="2998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616C8B82-8EDB-0041-BA39-B11151C78FED}"/>
              </a:ext>
            </a:extLst>
          </p:cNvPr>
          <p:cNvSpPr/>
          <p:nvPr/>
        </p:nvSpPr>
        <p:spPr>
          <a:xfrm>
            <a:off x="7535055" y="3537678"/>
            <a:ext cx="284813" cy="2998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9C70E81C-9395-CD45-BC88-51BA39215D01}"/>
              </a:ext>
            </a:extLst>
          </p:cNvPr>
          <p:cNvSpPr/>
          <p:nvPr/>
        </p:nvSpPr>
        <p:spPr>
          <a:xfrm>
            <a:off x="7392649" y="3837481"/>
            <a:ext cx="284813" cy="2998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ECDA3AB9-FAEC-9E45-A1DC-247F489E3B8B}"/>
              </a:ext>
            </a:extLst>
          </p:cNvPr>
          <p:cNvSpPr/>
          <p:nvPr/>
        </p:nvSpPr>
        <p:spPr>
          <a:xfrm>
            <a:off x="3857468" y="4392114"/>
            <a:ext cx="159895" cy="5246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D6BE72-5669-694D-B5C1-FA301EDE94D7}"/>
              </a:ext>
            </a:extLst>
          </p:cNvPr>
          <p:cNvSpPr/>
          <p:nvPr/>
        </p:nvSpPr>
        <p:spPr>
          <a:xfrm>
            <a:off x="5299040" y="4212232"/>
            <a:ext cx="284813" cy="2998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D85385A5-15A6-684F-8CAC-AFFB426BB82C}"/>
              </a:ext>
            </a:extLst>
          </p:cNvPr>
          <p:cNvSpPr/>
          <p:nvPr/>
        </p:nvSpPr>
        <p:spPr>
          <a:xfrm>
            <a:off x="5374007" y="3927420"/>
            <a:ext cx="284813" cy="2998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6DE0C0C-ABBF-C744-9527-0CB76936BFCB}"/>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1137860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F7446-BCDF-9247-99A9-37606364862D}"/>
              </a:ext>
            </a:extLst>
          </p:cNvPr>
          <p:cNvSpPr>
            <a:spLocks noGrp="1"/>
          </p:cNvSpPr>
          <p:nvPr>
            <p:ph type="title"/>
          </p:nvPr>
        </p:nvSpPr>
        <p:spPr/>
        <p:txBody>
          <a:bodyPr/>
          <a:lstStyle/>
          <a:p>
            <a:r>
              <a:rPr lang="en-US" dirty="0"/>
              <a:t>To Reiterate:</a:t>
            </a:r>
          </a:p>
        </p:txBody>
      </p:sp>
      <p:sp>
        <p:nvSpPr>
          <p:cNvPr id="3" name="Content Placeholder 2">
            <a:extLst>
              <a:ext uri="{FF2B5EF4-FFF2-40B4-BE49-F238E27FC236}">
                <a16:creationId xmlns:a16="http://schemas.microsoft.com/office/drawing/2014/main" id="{47E0E8F5-7A71-C244-A405-6B20A583890E}"/>
              </a:ext>
            </a:extLst>
          </p:cNvPr>
          <p:cNvSpPr>
            <a:spLocks noGrp="1"/>
          </p:cNvSpPr>
          <p:nvPr>
            <p:ph idx="1"/>
          </p:nvPr>
        </p:nvSpPr>
        <p:spPr/>
        <p:txBody>
          <a:bodyPr>
            <a:noAutofit/>
          </a:bodyPr>
          <a:lstStyle/>
          <a:p>
            <a:pPr>
              <a:spcBef>
                <a:spcPts val="400"/>
              </a:spcBef>
            </a:pPr>
            <a:r>
              <a:rPr lang="en-US" sz="2400" dirty="0"/>
              <a:t>Start and end with quotation marks.</a:t>
            </a:r>
          </a:p>
          <a:p>
            <a:pPr>
              <a:spcBef>
                <a:spcPts val="400"/>
              </a:spcBef>
            </a:pPr>
            <a:r>
              <a:rPr lang="en-US" sz="2400" dirty="0"/>
              <a:t>Quotes start with capital letters.</a:t>
            </a:r>
          </a:p>
          <a:p>
            <a:pPr>
              <a:spcBef>
                <a:spcPts val="400"/>
              </a:spcBef>
            </a:pPr>
            <a:r>
              <a:rPr lang="en-US" sz="2400" dirty="0"/>
              <a:t>Punctuation goes inside the quotation marks.</a:t>
            </a:r>
          </a:p>
          <a:p>
            <a:pPr>
              <a:spcBef>
                <a:spcPts val="400"/>
              </a:spcBef>
            </a:pPr>
            <a:r>
              <a:rPr lang="en-US" sz="2400" dirty="0"/>
              <a:t>If you’re adding dialogue tags, use commas:</a:t>
            </a:r>
          </a:p>
          <a:p>
            <a:pPr lvl="1">
              <a:spcBef>
                <a:spcPts val="400"/>
              </a:spcBef>
            </a:pPr>
            <a:r>
              <a:rPr lang="en-US" sz="2400" dirty="0"/>
              <a:t>“Something,” said someone. Someone said, “Something.” </a:t>
            </a:r>
          </a:p>
          <a:p>
            <a:pPr>
              <a:spcBef>
                <a:spcPts val="400"/>
              </a:spcBef>
            </a:pPr>
            <a:r>
              <a:rPr lang="en-US" sz="2400" dirty="0"/>
              <a:t>Only one person can speak in a paragraph.</a:t>
            </a:r>
          </a:p>
          <a:p>
            <a:pPr>
              <a:spcBef>
                <a:spcPts val="400"/>
              </a:spcBef>
            </a:pPr>
            <a:r>
              <a:rPr lang="en-US" sz="2400" dirty="0"/>
              <a:t>Dialogue tags can come first, last, or in the middle.</a:t>
            </a:r>
          </a:p>
          <a:p>
            <a:pPr>
              <a:spcBef>
                <a:spcPts val="400"/>
              </a:spcBef>
            </a:pPr>
            <a:r>
              <a:rPr lang="en-US" sz="2400" dirty="0"/>
              <a:t>Ditto for narrative:</a:t>
            </a:r>
          </a:p>
          <a:p>
            <a:pPr lvl="1"/>
            <a:endParaRPr lang="en-US" sz="2400" dirty="0"/>
          </a:p>
        </p:txBody>
      </p:sp>
      <p:sp>
        <p:nvSpPr>
          <p:cNvPr id="4" name="TextBox 3">
            <a:extLst>
              <a:ext uri="{FF2B5EF4-FFF2-40B4-BE49-F238E27FC236}">
                <a16:creationId xmlns:a16="http://schemas.microsoft.com/office/drawing/2014/main" id="{2C3EFC7F-F9A3-3B40-ACE1-FDD3E03B112A}"/>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4044289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DBFDE-CE91-8447-AC4A-EE728611495A}"/>
              </a:ext>
            </a:extLst>
          </p:cNvPr>
          <p:cNvSpPr>
            <a:spLocks noGrp="1"/>
          </p:cNvSpPr>
          <p:nvPr>
            <p:ph type="title"/>
          </p:nvPr>
        </p:nvSpPr>
        <p:spPr>
          <a:xfrm>
            <a:off x="1154954" y="973668"/>
            <a:ext cx="9398121" cy="706964"/>
          </a:xfrm>
        </p:spPr>
        <p:txBody>
          <a:bodyPr/>
          <a:lstStyle/>
          <a:p>
            <a:r>
              <a:rPr lang="en-US" dirty="0"/>
              <a:t>Insert Narrative First, Last, or in the Middle</a:t>
            </a:r>
          </a:p>
        </p:txBody>
      </p:sp>
      <p:sp>
        <p:nvSpPr>
          <p:cNvPr id="3" name="Content Placeholder 2">
            <a:extLst>
              <a:ext uri="{FF2B5EF4-FFF2-40B4-BE49-F238E27FC236}">
                <a16:creationId xmlns:a16="http://schemas.microsoft.com/office/drawing/2014/main" id="{C9A3417B-159C-794A-A79E-EB79F1218B24}"/>
              </a:ext>
            </a:extLst>
          </p:cNvPr>
          <p:cNvSpPr>
            <a:spLocks noGrp="1"/>
          </p:cNvSpPr>
          <p:nvPr>
            <p:ph idx="1"/>
          </p:nvPr>
        </p:nvSpPr>
        <p:spPr>
          <a:xfrm>
            <a:off x="1154954" y="2603500"/>
            <a:ext cx="8825659" cy="4254500"/>
          </a:xfrm>
        </p:spPr>
        <p:txBody>
          <a:bodyPr>
            <a:normAutofit/>
          </a:bodyPr>
          <a:lstStyle/>
          <a:p>
            <a:pPr marL="0" indent="0">
              <a:spcBef>
                <a:spcPts val="400"/>
              </a:spcBef>
              <a:buNone/>
            </a:pPr>
            <a:r>
              <a:rPr lang="en-US" sz="2600" dirty="0"/>
              <a:t>	“Ice cream is infinitely better than cake,” Britt said through a mouthful of fudge and rocky road. “I could sit here all day.”</a:t>
            </a:r>
          </a:p>
          <a:p>
            <a:pPr marL="0" indent="0">
              <a:spcBef>
                <a:spcPts val="400"/>
              </a:spcBef>
              <a:buNone/>
            </a:pPr>
            <a:r>
              <a:rPr lang="en-US" sz="2600" dirty="0"/>
              <a:t>	 “Team cake all the way. They should cut it already,” Michele said.</a:t>
            </a:r>
          </a:p>
          <a:p>
            <a:pPr marL="0" indent="0">
              <a:spcBef>
                <a:spcPts val="400"/>
              </a:spcBef>
              <a:buNone/>
            </a:pPr>
            <a:r>
              <a:rPr lang="en-US" sz="2600" dirty="0"/>
              <a:t>	Britt spooned a dollop of fresh whipped cream into her bowl and plunged in again.</a:t>
            </a:r>
          </a:p>
          <a:p>
            <a:pPr marL="0" indent="0">
              <a:spcBef>
                <a:spcPts val="400"/>
              </a:spcBef>
              <a:buNone/>
            </a:pPr>
            <a:r>
              <a:rPr lang="en-US" sz="2600" dirty="0"/>
              <a:t>	April rolled her eyes. “I prefer candies and licorice to ice cream AND cake.”</a:t>
            </a:r>
          </a:p>
          <a:p>
            <a:endParaRPr lang="en-US" sz="2400" dirty="0"/>
          </a:p>
        </p:txBody>
      </p:sp>
      <p:sp>
        <p:nvSpPr>
          <p:cNvPr id="4" name="TextBox 3">
            <a:extLst>
              <a:ext uri="{FF2B5EF4-FFF2-40B4-BE49-F238E27FC236}">
                <a16:creationId xmlns:a16="http://schemas.microsoft.com/office/drawing/2014/main" id="{59719D33-9CC4-924F-915B-B319F17BC2AD}"/>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463595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E6781-E14B-614A-B467-139E50C663AD}"/>
              </a:ext>
            </a:extLst>
          </p:cNvPr>
          <p:cNvSpPr>
            <a:spLocks noGrp="1"/>
          </p:cNvSpPr>
          <p:nvPr>
            <p:ph type="title"/>
          </p:nvPr>
        </p:nvSpPr>
        <p:spPr/>
        <p:txBody>
          <a:bodyPr/>
          <a:lstStyle/>
          <a:p>
            <a:r>
              <a:rPr lang="en-US" dirty="0"/>
              <a:t>Dialogue Tags</a:t>
            </a:r>
          </a:p>
        </p:txBody>
      </p:sp>
      <p:sp>
        <p:nvSpPr>
          <p:cNvPr id="3" name="Content Placeholder 2">
            <a:extLst>
              <a:ext uri="{FF2B5EF4-FFF2-40B4-BE49-F238E27FC236}">
                <a16:creationId xmlns:a16="http://schemas.microsoft.com/office/drawing/2014/main" id="{CE73EDE1-78F5-A140-A149-454756B2B7BC}"/>
              </a:ext>
            </a:extLst>
          </p:cNvPr>
          <p:cNvSpPr>
            <a:spLocks noGrp="1"/>
          </p:cNvSpPr>
          <p:nvPr>
            <p:ph idx="1"/>
          </p:nvPr>
        </p:nvSpPr>
        <p:spPr/>
        <p:txBody>
          <a:bodyPr>
            <a:noAutofit/>
          </a:bodyPr>
          <a:lstStyle/>
          <a:p>
            <a:r>
              <a:rPr lang="en-US" sz="2400" dirty="0"/>
              <a:t>Everything you learned in school is wrong.</a:t>
            </a:r>
          </a:p>
          <a:p>
            <a:r>
              <a:rPr lang="en-US" sz="2400" dirty="0"/>
              <a:t>Characters rarely exclaim, enunciate, or ejaculate. </a:t>
            </a:r>
          </a:p>
          <a:p>
            <a:r>
              <a:rPr lang="en-US" sz="2400" dirty="0"/>
              <a:t>Use said except in rare circumstances when volume is important</a:t>
            </a:r>
          </a:p>
          <a:p>
            <a:pPr lvl="1"/>
            <a:r>
              <a:rPr lang="en-US" sz="2400" dirty="0"/>
              <a:t>Melania said, “I’m leaving you.”</a:t>
            </a:r>
            <a:br>
              <a:rPr lang="en-US" sz="2400" dirty="0"/>
            </a:br>
            <a:r>
              <a:rPr lang="en-US" sz="2400" dirty="0"/>
              <a:t>“I don’t care, do you?” Don screeched.</a:t>
            </a:r>
          </a:p>
          <a:p>
            <a:endParaRPr lang="en-US" sz="2400" dirty="0"/>
          </a:p>
        </p:txBody>
      </p:sp>
      <p:cxnSp>
        <p:nvCxnSpPr>
          <p:cNvPr id="5" name="Straight Connector 4">
            <a:extLst>
              <a:ext uri="{FF2B5EF4-FFF2-40B4-BE49-F238E27FC236}">
                <a16:creationId xmlns:a16="http://schemas.microsoft.com/office/drawing/2014/main" id="{3D830DE9-38C2-E443-8433-1831EE0F2B49}"/>
              </a:ext>
            </a:extLst>
          </p:cNvPr>
          <p:cNvCxnSpPr/>
          <p:nvPr/>
        </p:nvCxnSpPr>
        <p:spPr>
          <a:xfrm>
            <a:off x="4242217" y="3488960"/>
            <a:ext cx="106430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9E4F9CF-5CD5-AD45-8650-9C89013A58E3}"/>
              </a:ext>
            </a:extLst>
          </p:cNvPr>
          <p:cNvCxnSpPr>
            <a:cxnSpLocks/>
          </p:cNvCxnSpPr>
          <p:nvPr/>
        </p:nvCxnSpPr>
        <p:spPr>
          <a:xfrm>
            <a:off x="5563849" y="3488960"/>
            <a:ext cx="149651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C8B2CC4-B706-0C4C-BA52-82F5215DA019}"/>
              </a:ext>
            </a:extLst>
          </p:cNvPr>
          <p:cNvCxnSpPr>
            <a:cxnSpLocks/>
          </p:cNvCxnSpPr>
          <p:nvPr/>
        </p:nvCxnSpPr>
        <p:spPr>
          <a:xfrm>
            <a:off x="7620000" y="3517690"/>
            <a:ext cx="135910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670C041-65A9-CE40-B760-92955B5E21C2}"/>
              </a:ext>
            </a:extLst>
          </p:cNvPr>
          <p:cNvCxnSpPr>
            <a:cxnSpLocks/>
          </p:cNvCxnSpPr>
          <p:nvPr/>
        </p:nvCxnSpPr>
        <p:spPr>
          <a:xfrm>
            <a:off x="2184817" y="3971560"/>
            <a:ext cx="583783"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9AD142-C870-3849-99AE-7121709396AC}"/>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3490691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A10C-B15E-8443-B624-F67654F6043A}"/>
              </a:ext>
            </a:extLst>
          </p:cNvPr>
          <p:cNvSpPr>
            <a:spLocks noGrp="1"/>
          </p:cNvSpPr>
          <p:nvPr>
            <p:ph type="title"/>
          </p:nvPr>
        </p:nvSpPr>
        <p:spPr/>
        <p:txBody>
          <a:bodyPr/>
          <a:lstStyle/>
          <a:p>
            <a:r>
              <a:rPr lang="en-US" dirty="0"/>
              <a:t>Tips and Tricks</a:t>
            </a:r>
          </a:p>
        </p:txBody>
      </p:sp>
      <p:sp>
        <p:nvSpPr>
          <p:cNvPr id="3" name="Content Placeholder 2">
            <a:extLst>
              <a:ext uri="{FF2B5EF4-FFF2-40B4-BE49-F238E27FC236}">
                <a16:creationId xmlns:a16="http://schemas.microsoft.com/office/drawing/2014/main" id="{8B7BEF06-86B4-6C45-9086-C60840D93A51}"/>
              </a:ext>
            </a:extLst>
          </p:cNvPr>
          <p:cNvSpPr>
            <a:spLocks noGrp="1"/>
          </p:cNvSpPr>
          <p:nvPr>
            <p:ph idx="1"/>
          </p:nvPr>
        </p:nvSpPr>
        <p:spPr/>
        <p:txBody>
          <a:bodyPr>
            <a:normAutofit/>
          </a:bodyPr>
          <a:lstStyle/>
          <a:p>
            <a:r>
              <a:rPr lang="en-US" sz="2600" dirty="0"/>
              <a:t>Every section of dialogue needs a purpose</a:t>
            </a:r>
          </a:p>
          <a:p>
            <a:r>
              <a:rPr lang="en-US" sz="2600" dirty="0"/>
              <a:t>Every sentence of dialogue needs a purpose</a:t>
            </a:r>
          </a:p>
          <a:p>
            <a:pPr lvl="1"/>
            <a:r>
              <a:rPr lang="en-US" sz="2400" dirty="0"/>
              <a:t>Why are they at this wedding?</a:t>
            </a:r>
          </a:p>
          <a:p>
            <a:pPr lvl="1"/>
            <a:r>
              <a:rPr lang="en-US" sz="2400" dirty="0"/>
              <a:t>Why are these three disagreeing?</a:t>
            </a:r>
          </a:p>
          <a:p>
            <a:pPr lvl="1"/>
            <a:r>
              <a:rPr lang="en-US" sz="2400" dirty="0"/>
              <a:t>Why is each character fond of what you’ve chosen?</a:t>
            </a:r>
          </a:p>
          <a:p>
            <a:pPr lvl="1"/>
            <a:r>
              <a:rPr lang="en-US" sz="2400" dirty="0"/>
              <a:t>What role do sweets and these preferences play in your manuscript?</a:t>
            </a:r>
          </a:p>
          <a:p>
            <a:pPr lvl="1"/>
            <a:endParaRPr lang="en-US" sz="2400" dirty="0"/>
          </a:p>
          <a:p>
            <a:pPr lvl="1"/>
            <a:endParaRPr lang="en-US" sz="2400" dirty="0"/>
          </a:p>
          <a:p>
            <a:endParaRPr lang="en-US" dirty="0"/>
          </a:p>
        </p:txBody>
      </p:sp>
      <p:sp>
        <p:nvSpPr>
          <p:cNvPr id="4" name="TextBox 3">
            <a:extLst>
              <a:ext uri="{FF2B5EF4-FFF2-40B4-BE49-F238E27FC236}">
                <a16:creationId xmlns:a16="http://schemas.microsoft.com/office/drawing/2014/main" id="{1FC958A7-0093-CC4B-9C32-E5C4FB1D7F02}"/>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2280596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A3E66-8234-8F4B-B9C9-8D5A2559E404}"/>
              </a:ext>
            </a:extLst>
          </p:cNvPr>
          <p:cNvSpPr>
            <a:spLocks noGrp="1"/>
          </p:cNvSpPr>
          <p:nvPr>
            <p:ph type="title"/>
          </p:nvPr>
        </p:nvSpPr>
        <p:spPr/>
        <p:txBody>
          <a:bodyPr/>
          <a:lstStyle/>
          <a:p>
            <a:r>
              <a:rPr lang="en-US" dirty="0"/>
              <a:t>Audience</a:t>
            </a:r>
          </a:p>
        </p:txBody>
      </p:sp>
      <p:sp>
        <p:nvSpPr>
          <p:cNvPr id="3" name="Content Placeholder 2">
            <a:extLst>
              <a:ext uri="{FF2B5EF4-FFF2-40B4-BE49-F238E27FC236}">
                <a16:creationId xmlns:a16="http://schemas.microsoft.com/office/drawing/2014/main" id="{E34BD798-37BC-ED48-A70E-E3734CF70E95}"/>
              </a:ext>
            </a:extLst>
          </p:cNvPr>
          <p:cNvSpPr>
            <a:spLocks noGrp="1"/>
          </p:cNvSpPr>
          <p:nvPr>
            <p:ph idx="1"/>
          </p:nvPr>
        </p:nvSpPr>
        <p:spPr>
          <a:xfrm>
            <a:off x="533400" y="2603500"/>
            <a:ext cx="11170920" cy="4010660"/>
          </a:xfrm>
        </p:spPr>
        <p:txBody>
          <a:bodyPr>
            <a:normAutofit lnSpcReduction="10000"/>
          </a:bodyPr>
          <a:lstStyle/>
          <a:p>
            <a:pPr marL="0" indent="0">
              <a:buNone/>
            </a:pPr>
            <a:r>
              <a:rPr lang="en-US" sz="2400" dirty="0"/>
              <a:t>Middle Grade</a:t>
            </a:r>
            <a:br>
              <a:rPr lang="en-US" sz="2400" dirty="0"/>
            </a:br>
            <a:r>
              <a:rPr lang="en-US" sz="2400" dirty="0"/>
              <a:t>Protagonist age 8-13</a:t>
            </a:r>
            <a:br>
              <a:rPr lang="en-US" sz="2400" dirty="0"/>
            </a:br>
            <a:r>
              <a:rPr lang="en-US" sz="2400" dirty="0"/>
              <a:t>Wordcount: Lower MG 20 – 30K; Upper MG 30 – 60K</a:t>
            </a:r>
            <a:br>
              <a:rPr lang="en-US" sz="2400" dirty="0"/>
            </a:br>
            <a:endParaRPr lang="en-US" sz="2400" dirty="0"/>
          </a:p>
          <a:p>
            <a:pPr marL="0" indent="0">
              <a:buNone/>
            </a:pPr>
            <a:r>
              <a:rPr lang="en-US" sz="2400" dirty="0"/>
              <a:t>Young Adult</a:t>
            </a:r>
            <a:br>
              <a:rPr lang="en-US" sz="2400" dirty="0"/>
            </a:br>
            <a:r>
              <a:rPr lang="en-US" sz="2400" dirty="0"/>
              <a:t>Protagonist age 14 – 18</a:t>
            </a:r>
            <a:br>
              <a:rPr lang="en-US" sz="2400" dirty="0"/>
            </a:br>
            <a:r>
              <a:rPr lang="en-US" sz="2400" dirty="0"/>
              <a:t>Wordcount: 55 – 80K</a:t>
            </a:r>
            <a:br>
              <a:rPr lang="en-US" sz="2400" dirty="0"/>
            </a:br>
            <a:endParaRPr lang="en-US" sz="2400" dirty="0"/>
          </a:p>
          <a:p>
            <a:pPr marL="0" indent="0">
              <a:buNone/>
            </a:pPr>
            <a:r>
              <a:rPr lang="en-US" sz="2400" dirty="0"/>
              <a:t>Adult</a:t>
            </a:r>
            <a:br>
              <a:rPr lang="en-US" sz="2400" dirty="0"/>
            </a:br>
            <a:r>
              <a:rPr lang="en-US" sz="2400" dirty="0"/>
              <a:t>Protagonist over 18</a:t>
            </a:r>
            <a:br>
              <a:rPr lang="en-US" sz="2400" dirty="0"/>
            </a:br>
            <a:r>
              <a:rPr lang="en-US" sz="2400" dirty="0"/>
              <a:t>Wordcount: 75– 95K</a:t>
            </a:r>
          </a:p>
          <a:p>
            <a:pPr marL="0" indent="0">
              <a:buNone/>
            </a:pPr>
            <a:endParaRPr lang="en-US" sz="2400" dirty="0"/>
          </a:p>
        </p:txBody>
      </p:sp>
      <p:sp>
        <p:nvSpPr>
          <p:cNvPr id="4" name="Explosion 2 3">
            <a:extLst>
              <a:ext uri="{FF2B5EF4-FFF2-40B4-BE49-F238E27FC236}">
                <a16:creationId xmlns:a16="http://schemas.microsoft.com/office/drawing/2014/main" id="{ACB82190-AEED-A443-8D87-43ECA8C46A38}"/>
              </a:ext>
            </a:extLst>
          </p:cNvPr>
          <p:cNvSpPr/>
          <p:nvPr/>
        </p:nvSpPr>
        <p:spPr>
          <a:xfrm>
            <a:off x="6096000" y="3139440"/>
            <a:ext cx="5974080" cy="3474720"/>
          </a:xfrm>
          <a:prstGeom prst="irregularSeal2">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Fantasy is always longer!</a:t>
            </a:r>
          </a:p>
        </p:txBody>
      </p:sp>
      <p:cxnSp>
        <p:nvCxnSpPr>
          <p:cNvPr id="6" name="Straight Connector 5">
            <a:extLst>
              <a:ext uri="{FF2B5EF4-FFF2-40B4-BE49-F238E27FC236}">
                <a16:creationId xmlns:a16="http://schemas.microsoft.com/office/drawing/2014/main" id="{F0F4D1E0-B432-3940-875B-7ED5C05F434D}"/>
              </a:ext>
            </a:extLst>
          </p:cNvPr>
          <p:cNvCxnSpPr/>
          <p:nvPr/>
        </p:nvCxnSpPr>
        <p:spPr>
          <a:xfrm>
            <a:off x="644577" y="2953063"/>
            <a:ext cx="205365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EC90A7A-4527-0D41-B8F7-7292272E74FA}"/>
              </a:ext>
            </a:extLst>
          </p:cNvPr>
          <p:cNvCxnSpPr>
            <a:cxnSpLocks/>
          </p:cNvCxnSpPr>
          <p:nvPr/>
        </p:nvCxnSpPr>
        <p:spPr>
          <a:xfrm>
            <a:off x="644577" y="4409607"/>
            <a:ext cx="181381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D5B0F71-0017-704B-8ED1-BCE6C1348163}"/>
              </a:ext>
            </a:extLst>
          </p:cNvPr>
          <p:cNvCxnSpPr>
            <a:cxnSpLocks/>
          </p:cNvCxnSpPr>
          <p:nvPr/>
        </p:nvCxnSpPr>
        <p:spPr>
          <a:xfrm>
            <a:off x="644577" y="5836171"/>
            <a:ext cx="794479"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45DE830-B72B-8B4F-8B1E-48B703BAF26B}"/>
              </a:ext>
            </a:extLst>
          </p:cNvPr>
          <p:cNvSpPr txBox="1"/>
          <p:nvPr/>
        </p:nvSpPr>
        <p:spPr>
          <a:xfrm>
            <a:off x="4887977" y="6561374"/>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60414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FFAF8-C39D-2041-9528-C3F2849CD1B2}"/>
              </a:ext>
            </a:extLst>
          </p:cNvPr>
          <p:cNvSpPr>
            <a:spLocks noGrp="1"/>
          </p:cNvSpPr>
          <p:nvPr>
            <p:ph type="title"/>
          </p:nvPr>
        </p:nvSpPr>
        <p:spPr/>
        <p:txBody>
          <a:bodyPr/>
          <a:lstStyle/>
          <a:p>
            <a:r>
              <a:rPr lang="en-US" dirty="0"/>
              <a:t>Keeping it Natural</a:t>
            </a:r>
          </a:p>
        </p:txBody>
      </p:sp>
      <p:sp>
        <p:nvSpPr>
          <p:cNvPr id="3" name="Content Placeholder 2">
            <a:extLst>
              <a:ext uri="{FF2B5EF4-FFF2-40B4-BE49-F238E27FC236}">
                <a16:creationId xmlns:a16="http://schemas.microsoft.com/office/drawing/2014/main" id="{150049DD-F052-7443-8160-ABEC7B9ABD7C}"/>
              </a:ext>
            </a:extLst>
          </p:cNvPr>
          <p:cNvSpPr>
            <a:spLocks noGrp="1"/>
          </p:cNvSpPr>
          <p:nvPr>
            <p:ph idx="1"/>
          </p:nvPr>
        </p:nvSpPr>
        <p:spPr>
          <a:xfrm>
            <a:off x="1154954" y="2603500"/>
            <a:ext cx="9728946" cy="3416300"/>
          </a:xfrm>
        </p:spPr>
        <p:txBody>
          <a:bodyPr>
            <a:noAutofit/>
          </a:bodyPr>
          <a:lstStyle/>
          <a:p>
            <a:r>
              <a:rPr lang="en-US" sz="2400" dirty="0"/>
              <a:t>Beware dialogue that’s meant to be overheard by the reader. </a:t>
            </a:r>
          </a:p>
          <a:p>
            <a:pPr lvl="1"/>
            <a:r>
              <a:rPr lang="en-US" sz="2400" dirty="0"/>
              <a:t>People don’t say, “Remember, Nicole, we’re best friends.” Only someone with a degenerative brain condition or TBI would forget that fact. If that’s the case, go for it!</a:t>
            </a:r>
          </a:p>
          <a:p>
            <a:r>
              <a:rPr lang="en-US" sz="2400" dirty="0"/>
              <a:t>Any time you can move the narrative forward while moving your dialogue forward, you’re winning.</a:t>
            </a:r>
          </a:p>
          <a:p>
            <a:r>
              <a:rPr lang="en-US" sz="2400" dirty="0"/>
              <a:t>The best way to know whether your dialogue sounds natural is to read it aloud. </a:t>
            </a:r>
          </a:p>
        </p:txBody>
      </p:sp>
      <p:sp>
        <p:nvSpPr>
          <p:cNvPr id="4" name="TextBox 3">
            <a:extLst>
              <a:ext uri="{FF2B5EF4-FFF2-40B4-BE49-F238E27FC236}">
                <a16:creationId xmlns:a16="http://schemas.microsoft.com/office/drawing/2014/main" id="{8A0E9515-C638-0C40-910F-6CB90F7D52D7}"/>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2563106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AC068-A3BF-4D4B-B382-14DFFD0C36AB}"/>
              </a:ext>
            </a:extLst>
          </p:cNvPr>
          <p:cNvSpPr>
            <a:spLocks noGrp="1"/>
          </p:cNvSpPr>
          <p:nvPr>
            <p:ph type="title"/>
          </p:nvPr>
        </p:nvSpPr>
        <p:spPr/>
        <p:txBody>
          <a:bodyPr/>
          <a:lstStyle/>
          <a:p>
            <a:pPr algn="ctr"/>
            <a:r>
              <a:rPr lang="en-US" sz="6000" dirty="0"/>
              <a:t>Style</a:t>
            </a:r>
          </a:p>
        </p:txBody>
      </p:sp>
    </p:spTree>
    <p:extLst>
      <p:ext uri="{BB962C8B-B14F-4D97-AF65-F5344CB8AC3E}">
        <p14:creationId xmlns:p14="http://schemas.microsoft.com/office/powerpoint/2010/main" val="2725389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1AC95-29E0-984F-8F29-5A3E5BD5AA0F}"/>
              </a:ext>
            </a:extLst>
          </p:cNvPr>
          <p:cNvSpPr>
            <a:spLocks noGrp="1"/>
          </p:cNvSpPr>
          <p:nvPr>
            <p:ph type="title"/>
          </p:nvPr>
        </p:nvSpPr>
        <p:spPr/>
        <p:txBody>
          <a:bodyPr/>
          <a:lstStyle/>
          <a:p>
            <a:r>
              <a:rPr lang="en-US" dirty="0"/>
              <a:t>Showing v Telling</a:t>
            </a:r>
          </a:p>
        </p:txBody>
      </p:sp>
      <p:sp>
        <p:nvSpPr>
          <p:cNvPr id="3" name="Content Placeholder 2">
            <a:extLst>
              <a:ext uri="{FF2B5EF4-FFF2-40B4-BE49-F238E27FC236}">
                <a16:creationId xmlns:a16="http://schemas.microsoft.com/office/drawing/2014/main" id="{FA17A736-2CAC-D049-9C15-41FBA6F1F1FB}"/>
              </a:ext>
            </a:extLst>
          </p:cNvPr>
          <p:cNvSpPr>
            <a:spLocks noGrp="1"/>
          </p:cNvSpPr>
          <p:nvPr>
            <p:ph idx="1"/>
          </p:nvPr>
        </p:nvSpPr>
        <p:spPr/>
        <p:txBody>
          <a:bodyPr>
            <a:noAutofit/>
          </a:bodyPr>
          <a:lstStyle/>
          <a:p>
            <a:r>
              <a:rPr lang="en-US" sz="2400" dirty="0"/>
              <a:t>Don is a jerk.</a:t>
            </a:r>
          </a:p>
          <a:p>
            <a:endParaRPr lang="en-US" sz="2400" dirty="0"/>
          </a:p>
          <a:p>
            <a:r>
              <a:rPr lang="en-US" sz="2400" dirty="0"/>
              <a:t>My tiny business was thrilled to win a $100,000 contract for Don’s new casino, but 90 days after I’d delivered and tuned a dozen pianos, he refused to pay me.</a:t>
            </a:r>
          </a:p>
          <a:p>
            <a:endParaRPr lang="en-US" sz="2400" dirty="0"/>
          </a:p>
          <a:p>
            <a:r>
              <a:rPr lang="en-US" sz="2400" dirty="0"/>
              <a:t>We’ve been friends nearly 20 years, but when my wife refused Don’s advances, he called us disloyal and slandered us on Flocks News.</a:t>
            </a:r>
          </a:p>
        </p:txBody>
      </p:sp>
      <p:sp>
        <p:nvSpPr>
          <p:cNvPr id="4" name="Explosion 1 3">
            <a:extLst>
              <a:ext uri="{FF2B5EF4-FFF2-40B4-BE49-F238E27FC236}">
                <a16:creationId xmlns:a16="http://schemas.microsoft.com/office/drawing/2014/main" id="{F40A327E-CF05-8E48-ADD4-EAC67998F8B2}"/>
              </a:ext>
            </a:extLst>
          </p:cNvPr>
          <p:cNvSpPr/>
          <p:nvPr/>
        </p:nvSpPr>
        <p:spPr>
          <a:xfrm>
            <a:off x="8016240" y="-140548"/>
            <a:ext cx="4693920" cy="4312920"/>
          </a:xfrm>
          <a:prstGeom prst="irregularSeal1">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If you must do both, show first</a:t>
            </a:r>
          </a:p>
        </p:txBody>
      </p:sp>
      <p:sp>
        <p:nvSpPr>
          <p:cNvPr id="5" name="TextBox 4">
            <a:extLst>
              <a:ext uri="{FF2B5EF4-FFF2-40B4-BE49-F238E27FC236}">
                <a16:creationId xmlns:a16="http://schemas.microsoft.com/office/drawing/2014/main" id="{A865F24C-BDD4-E544-AFDB-84AEA0F90153}"/>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91808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0D124-83F2-EA4B-A6BA-939A0BF4DE72}"/>
              </a:ext>
            </a:extLst>
          </p:cNvPr>
          <p:cNvSpPr>
            <a:spLocks noGrp="1"/>
          </p:cNvSpPr>
          <p:nvPr>
            <p:ph type="title"/>
          </p:nvPr>
        </p:nvSpPr>
        <p:spPr/>
        <p:txBody>
          <a:bodyPr/>
          <a:lstStyle/>
          <a:p>
            <a:r>
              <a:rPr lang="en-US" dirty="0"/>
              <a:t>Incorporating Backstory</a:t>
            </a:r>
          </a:p>
        </p:txBody>
      </p:sp>
      <p:sp>
        <p:nvSpPr>
          <p:cNvPr id="3" name="Content Placeholder 2">
            <a:extLst>
              <a:ext uri="{FF2B5EF4-FFF2-40B4-BE49-F238E27FC236}">
                <a16:creationId xmlns:a16="http://schemas.microsoft.com/office/drawing/2014/main" id="{7254626B-245F-7345-A4E8-957062B0CBA0}"/>
              </a:ext>
            </a:extLst>
          </p:cNvPr>
          <p:cNvSpPr>
            <a:spLocks noGrp="1"/>
          </p:cNvSpPr>
          <p:nvPr>
            <p:ph idx="1"/>
          </p:nvPr>
        </p:nvSpPr>
        <p:spPr>
          <a:xfrm>
            <a:off x="1154954" y="2603500"/>
            <a:ext cx="10112814" cy="3416300"/>
          </a:xfrm>
        </p:spPr>
        <p:txBody>
          <a:bodyPr>
            <a:noAutofit/>
          </a:bodyPr>
          <a:lstStyle/>
          <a:p>
            <a:r>
              <a:rPr lang="en-US" sz="2400" dirty="0"/>
              <a:t>Especially at the beginning of a manuscript, don’t incorporate too much backstory. (If all that backstory is necessary at the start, you started your story in the wrong place)</a:t>
            </a:r>
          </a:p>
          <a:p>
            <a:r>
              <a:rPr lang="en-US" sz="2400" dirty="0"/>
              <a:t>Hinting at backstory is the best. It forces your readers’ synapses to fire</a:t>
            </a:r>
          </a:p>
          <a:p>
            <a:r>
              <a:rPr lang="en-US" sz="2400" dirty="0"/>
              <a:t>Insert backstory in as few words as possible, &lt; a paragraph</a:t>
            </a:r>
          </a:p>
          <a:p>
            <a:r>
              <a:rPr lang="en-US" sz="2400" dirty="0"/>
              <a:t>Longer bits of backstory pull your reader—and you! The writer!—out of the story you’re telling</a:t>
            </a:r>
          </a:p>
          <a:p>
            <a:r>
              <a:rPr lang="en-US" sz="2400" dirty="0"/>
              <a:t>Don’t let it carry your reader away…at least not yet</a:t>
            </a:r>
          </a:p>
        </p:txBody>
      </p:sp>
      <p:sp>
        <p:nvSpPr>
          <p:cNvPr id="4" name="TextBox 3">
            <a:extLst>
              <a:ext uri="{FF2B5EF4-FFF2-40B4-BE49-F238E27FC236}">
                <a16:creationId xmlns:a16="http://schemas.microsoft.com/office/drawing/2014/main" id="{0FA21691-DDF8-854B-A552-BEF43B74E903}"/>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18003756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A0A1-0CF4-B24D-B9E6-9B6F089674D5}"/>
              </a:ext>
            </a:extLst>
          </p:cNvPr>
          <p:cNvSpPr>
            <a:spLocks noGrp="1"/>
          </p:cNvSpPr>
          <p:nvPr>
            <p:ph type="title"/>
          </p:nvPr>
        </p:nvSpPr>
        <p:spPr/>
        <p:txBody>
          <a:bodyPr/>
          <a:lstStyle/>
          <a:p>
            <a:r>
              <a:rPr lang="en-US" dirty="0"/>
              <a:t>Details</a:t>
            </a:r>
          </a:p>
        </p:txBody>
      </p:sp>
      <p:sp>
        <p:nvSpPr>
          <p:cNvPr id="3" name="Content Placeholder 2">
            <a:extLst>
              <a:ext uri="{FF2B5EF4-FFF2-40B4-BE49-F238E27FC236}">
                <a16:creationId xmlns:a16="http://schemas.microsoft.com/office/drawing/2014/main" id="{BC582ADD-DE08-6842-8674-6401B6B05D73}"/>
              </a:ext>
            </a:extLst>
          </p:cNvPr>
          <p:cNvSpPr>
            <a:spLocks noGrp="1"/>
          </p:cNvSpPr>
          <p:nvPr>
            <p:ph idx="1"/>
          </p:nvPr>
        </p:nvSpPr>
        <p:spPr>
          <a:xfrm>
            <a:off x="1154954" y="2603500"/>
            <a:ext cx="10084546" cy="3280832"/>
          </a:xfrm>
        </p:spPr>
        <p:txBody>
          <a:bodyPr>
            <a:noAutofit/>
          </a:bodyPr>
          <a:lstStyle/>
          <a:p>
            <a:r>
              <a:rPr lang="en-US" sz="2400" dirty="0"/>
              <a:t>We talked about shoes on Monday. What characters wear is not important, unless it’s a character tag OR:</a:t>
            </a:r>
          </a:p>
          <a:p>
            <a:pPr lvl="1"/>
            <a:r>
              <a:rPr lang="en-US" sz="2400" dirty="0"/>
              <a:t>It makes their butt look cute and that’s important to your character, or</a:t>
            </a:r>
          </a:p>
          <a:p>
            <a:pPr lvl="1"/>
            <a:r>
              <a:rPr lang="en-US" sz="2400" dirty="0"/>
              <a:t>She’s in a uniform that means something to the story, or</a:t>
            </a:r>
          </a:p>
          <a:p>
            <a:pPr lvl="1"/>
            <a:r>
              <a:rPr lang="en-US" sz="2400" dirty="0"/>
              <a:t>She’s a model, or</a:t>
            </a:r>
          </a:p>
          <a:p>
            <a:pPr lvl="1"/>
            <a:r>
              <a:rPr lang="en-US" sz="2400" dirty="0"/>
              <a:t>She later uses that bandana to bind someone’s wrists, or</a:t>
            </a:r>
          </a:p>
          <a:p>
            <a:pPr lvl="1"/>
            <a:r>
              <a:rPr lang="en-US" sz="2400" dirty="0"/>
              <a:t>She’s naked. Naked is probably important</a:t>
            </a:r>
          </a:p>
          <a:p>
            <a:endParaRPr lang="en-US" sz="2400" dirty="0"/>
          </a:p>
        </p:txBody>
      </p:sp>
      <p:sp>
        <p:nvSpPr>
          <p:cNvPr id="4" name="TextBox 3">
            <a:extLst>
              <a:ext uri="{FF2B5EF4-FFF2-40B4-BE49-F238E27FC236}">
                <a16:creationId xmlns:a16="http://schemas.microsoft.com/office/drawing/2014/main" id="{00531B35-95DA-0946-AE6F-F283AF93C0DF}"/>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2865663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D6EFD-8A48-6142-BA7A-27DBA45EDF40}"/>
              </a:ext>
            </a:extLst>
          </p:cNvPr>
          <p:cNvSpPr>
            <a:spLocks noGrp="1"/>
          </p:cNvSpPr>
          <p:nvPr>
            <p:ph type="title"/>
          </p:nvPr>
        </p:nvSpPr>
        <p:spPr/>
        <p:txBody>
          <a:bodyPr/>
          <a:lstStyle/>
          <a:p>
            <a:r>
              <a:rPr lang="en-US" dirty="0"/>
              <a:t>Details, Details</a:t>
            </a:r>
          </a:p>
        </p:txBody>
      </p:sp>
      <p:sp>
        <p:nvSpPr>
          <p:cNvPr id="3" name="Content Placeholder 2">
            <a:extLst>
              <a:ext uri="{FF2B5EF4-FFF2-40B4-BE49-F238E27FC236}">
                <a16:creationId xmlns:a16="http://schemas.microsoft.com/office/drawing/2014/main" id="{9E6125CB-21AD-DD40-B6F9-D142B5C6D350}"/>
              </a:ext>
            </a:extLst>
          </p:cNvPr>
          <p:cNvSpPr>
            <a:spLocks noGrp="1"/>
          </p:cNvSpPr>
          <p:nvPr>
            <p:ph idx="1"/>
          </p:nvPr>
        </p:nvSpPr>
        <p:spPr>
          <a:xfrm>
            <a:off x="1154954" y="2603500"/>
            <a:ext cx="9548023" cy="3416300"/>
          </a:xfrm>
        </p:spPr>
        <p:txBody>
          <a:bodyPr>
            <a:noAutofit/>
          </a:bodyPr>
          <a:lstStyle/>
          <a:p>
            <a:r>
              <a:rPr lang="en-US" sz="2400" dirty="0"/>
              <a:t>Every single detail in your book (character, scene, description, sentence, bit of dialogue) should inform readers:</a:t>
            </a:r>
          </a:p>
          <a:p>
            <a:pPr lvl="1"/>
            <a:r>
              <a:rPr lang="en-US" sz="2400" dirty="0"/>
              <a:t>About your protagonist, or</a:t>
            </a:r>
          </a:p>
          <a:p>
            <a:pPr lvl="1"/>
            <a:r>
              <a:rPr lang="en-US" sz="2400" dirty="0"/>
              <a:t>About how your protagonist sees the world, or</a:t>
            </a:r>
          </a:p>
          <a:p>
            <a:pPr lvl="1"/>
            <a:r>
              <a:rPr lang="en-US" sz="2400" dirty="0"/>
              <a:t>About her heart’s desire, or</a:t>
            </a:r>
          </a:p>
          <a:p>
            <a:pPr lvl="1"/>
            <a:r>
              <a:rPr lang="en-US" sz="2400" dirty="0"/>
              <a:t>About her relationship to someone else, or</a:t>
            </a:r>
          </a:p>
          <a:p>
            <a:pPr lvl="1"/>
            <a:r>
              <a:rPr lang="en-US" sz="2400" dirty="0"/>
              <a:t>Something crucial about the setting</a:t>
            </a:r>
          </a:p>
          <a:p>
            <a:r>
              <a:rPr lang="en-US" sz="2400" dirty="0"/>
              <a:t>Celeste Ng is a master at this</a:t>
            </a:r>
          </a:p>
        </p:txBody>
      </p:sp>
      <p:sp>
        <p:nvSpPr>
          <p:cNvPr id="4" name="TextBox 3">
            <a:extLst>
              <a:ext uri="{FF2B5EF4-FFF2-40B4-BE49-F238E27FC236}">
                <a16:creationId xmlns:a16="http://schemas.microsoft.com/office/drawing/2014/main" id="{4A968082-ACEC-8B4D-B07F-BE4B8AF36141}"/>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1825453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E9E7B-F5D9-F94E-8EF5-A0E02C374BDA}"/>
              </a:ext>
            </a:extLst>
          </p:cNvPr>
          <p:cNvSpPr>
            <a:spLocks noGrp="1"/>
          </p:cNvSpPr>
          <p:nvPr>
            <p:ph type="title"/>
          </p:nvPr>
        </p:nvSpPr>
        <p:spPr/>
        <p:txBody>
          <a:bodyPr/>
          <a:lstStyle/>
          <a:p>
            <a:r>
              <a:rPr lang="en-US" dirty="0"/>
              <a:t>Putting Your Sentences to Work</a:t>
            </a:r>
          </a:p>
        </p:txBody>
      </p:sp>
      <p:sp>
        <p:nvSpPr>
          <p:cNvPr id="3" name="Content Placeholder 2">
            <a:extLst>
              <a:ext uri="{FF2B5EF4-FFF2-40B4-BE49-F238E27FC236}">
                <a16:creationId xmlns:a16="http://schemas.microsoft.com/office/drawing/2014/main" id="{C3A4B68B-ED8F-1C47-83AC-62E87F2E5EAF}"/>
              </a:ext>
            </a:extLst>
          </p:cNvPr>
          <p:cNvSpPr>
            <a:spLocks noGrp="1"/>
          </p:cNvSpPr>
          <p:nvPr>
            <p:ph idx="1"/>
          </p:nvPr>
        </p:nvSpPr>
        <p:spPr>
          <a:xfrm>
            <a:off x="1154954" y="2603500"/>
            <a:ext cx="9650578" cy="3416300"/>
          </a:xfrm>
        </p:spPr>
        <p:txBody>
          <a:bodyPr>
            <a:noAutofit/>
          </a:bodyPr>
          <a:lstStyle/>
          <a:p>
            <a:r>
              <a:rPr lang="en-US" sz="2400" dirty="0"/>
              <a:t>We know every part of your manuscript needs a purpose. </a:t>
            </a:r>
          </a:p>
          <a:p>
            <a:r>
              <a:rPr lang="en-US" sz="2400" dirty="0"/>
              <a:t>Can you go one step further and make some sentences do two jobs? Or three? Or more?</a:t>
            </a:r>
          </a:p>
          <a:p>
            <a:r>
              <a:rPr lang="en-US" sz="2400" dirty="0"/>
              <a:t>“On one side of the glass doors are the long lines of people with their photos and papers the prove they belong here in America, that they are allowed to taste a bit of this free air.”</a:t>
            </a:r>
          </a:p>
          <a:p>
            <a:r>
              <a:rPr lang="en-US" sz="2400" dirty="0"/>
              <a:t>“Even with a few lampposts dotting the streets, I can’t see the breadth and depth of this city that is my birthplace, that is now my home.” (both quotes from Zoboi’s </a:t>
            </a:r>
            <a:r>
              <a:rPr lang="en-US" sz="2400" i="1" dirty="0"/>
              <a:t>American Street)</a:t>
            </a:r>
            <a:endParaRPr lang="en-US" sz="2400" dirty="0"/>
          </a:p>
        </p:txBody>
      </p:sp>
      <p:cxnSp>
        <p:nvCxnSpPr>
          <p:cNvPr id="4" name="Straight Connector 3">
            <a:extLst>
              <a:ext uri="{FF2B5EF4-FFF2-40B4-BE49-F238E27FC236}">
                <a16:creationId xmlns:a16="http://schemas.microsoft.com/office/drawing/2014/main" id="{FEE3B3FE-B9B0-7B45-A790-55E88A644B81}"/>
              </a:ext>
            </a:extLst>
          </p:cNvPr>
          <p:cNvCxnSpPr>
            <a:cxnSpLocks/>
          </p:cNvCxnSpPr>
          <p:nvPr/>
        </p:nvCxnSpPr>
        <p:spPr>
          <a:xfrm>
            <a:off x="6813395" y="6333583"/>
            <a:ext cx="345687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A586E28-7CBA-CD49-B185-88B78A47A863}"/>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4100181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B59D3-FA0B-A248-8F6A-267883C0073B}"/>
              </a:ext>
            </a:extLst>
          </p:cNvPr>
          <p:cNvSpPr>
            <a:spLocks noGrp="1"/>
          </p:cNvSpPr>
          <p:nvPr>
            <p:ph type="title"/>
          </p:nvPr>
        </p:nvSpPr>
        <p:spPr/>
        <p:txBody>
          <a:bodyPr/>
          <a:lstStyle/>
          <a:p>
            <a:r>
              <a:rPr lang="en-US" dirty="0"/>
              <a:t>Powerful Words</a:t>
            </a:r>
          </a:p>
        </p:txBody>
      </p:sp>
      <p:sp>
        <p:nvSpPr>
          <p:cNvPr id="3" name="Content Placeholder 2">
            <a:extLst>
              <a:ext uri="{FF2B5EF4-FFF2-40B4-BE49-F238E27FC236}">
                <a16:creationId xmlns:a16="http://schemas.microsoft.com/office/drawing/2014/main" id="{F91B7730-3103-7C45-9012-FEDC98B7233A}"/>
              </a:ext>
            </a:extLst>
          </p:cNvPr>
          <p:cNvSpPr>
            <a:spLocks noGrp="1"/>
          </p:cNvSpPr>
          <p:nvPr>
            <p:ph idx="1"/>
          </p:nvPr>
        </p:nvSpPr>
        <p:spPr/>
        <p:txBody>
          <a:bodyPr>
            <a:noAutofit/>
          </a:bodyPr>
          <a:lstStyle/>
          <a:p>
            <a:pPr marL="0" indent="0">
              <a:spcBef>
                <a:spcPts val="400"/>
              </a:spcBef>
              <a:buNone/>
            </a:pPr>
            <a:r>
              <a:rPr lang="en-US" sz="2400" dirty="0"/>
              <a:t>Some words are more powerful than others. A few words tell a whole story on their own and force a reader’s synapses to fire:</a:t>
            </a:r>
          </a:p>
          <a:p>
            <a:pPr>
              <a:spcBef>
                <a:spcPts val="400"/>
              </a:spcBef>
            </a:pPr>
            <a:r>
              <a:rPr lang="en-US" sz="2400" dirty="0"/>
              <a:t>No way Saj was committing a felony again </a:t>
            </a:r>
          </a:p>
          <a:p>
            <a:pPr>
              <a:spcBef>
                <a:spcPts val="400"/>
              </a:spcBef>
            </a:pPr>
            <a:r>
              <a:rPr lang="en-US" sz="2400" dirty="0"/>
              <a:t>I could not date another white man.</a:t>
            </a:r>
          </a:p>
          <a:p>
            <a:pPr>
              <a:spcBef>
                <a:spcPts val="400"/>
              </a:spcBef>
            </a:pPr>
            <a:r>
              <a:rPr lang="en-US" sz="2400" dirty="0"/>
              <a:t>With seven marriages behind me, I was about to end one for the first time</a:t>
            </a:r>
          </a:p>
          <a:p>
            <a:pPr>
              <a:spcBef>
                <a:spcPts val="400"/>
              </a:spcBef>
            </a:pPr>
            <a:r>
              <a:rPr lang="en-US" sz="2400" dirty="0"/>
              <a:t>Cynthia always takes the 5:13 down Belmont</a:t>
            </a:r>
          </a:p>
          <a:p>
            <a:pPr>
              <a:spcBef>
                <a:spcPts val="400"/>
              </a:spcBef>
            </a:pPr>
            <a:r>
              <a:rPr lang="en-US" sz="2400" dirty="0"/>
              <a:t>April had a birthday cake once</a:t>
            </a:r>
          </a:p>
        </p:txBody>
      </p:sp>
      <p:cxnSp>
        <p:nvCxnSpPr>
          <p:cNvPr id="6" name="Straight Connector 5">
            <a:extLst>
              <a:ext uri="{FF2B5EF4-FFF2-40B4-BE49-F238E27FC236}">
                <a16:creationId xmlns:a16="http://schemas.microsoft.com/office/drawing/2014/main" id="{414E846C-D5DA-6743-B5EB-D960630955F2}"/>
              </a:ext>
            </a:extLst>
          </p:cNvPr>
          <p:cNvCxnSpPr/>
          <p:nvPr/>
        </p:nvCxnSpPr>
        <p:spPr>
          <a:xfrm>
            <a:off x="7073900" y="4173345"/>
            <a:ext cx="7874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9744EA9-95A1-644D-9354-8D2D6201D377}"/>
              </a:ext>
            </a:extLst>
          </p:cNvPr>
          <p:cNvCxnSpPr>
            <a:cxnSpLocks/>
          </p:cNvCxnSpPr>
          <p:nvPr/>
        </p:nvCxnSpPr>
        <p:spPr>
          <a:xfrm>
            <a:off x="4102100" y="4577888"/>
            <a:ext cx="11303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5AB9E1-C348-E044-A28E-C180E2ED2F49}"/>
              </a:ext>
            </a:extLst>
          </p:cNvPr>
          <p:cNvCxnSpPr>
            <a:cxnSpLocks/>
          </p:cNvCxnSpPr>
          <p:nvPr/>
        </p:nvCxnSpPr>
        <p:spPr>
          <a:xfrm>
            <a:off x="2263698" y="5341124"/>
            <a:ext cx="21844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29C5E8C-754C-B64D-9E38-12BF4346EC84}"/>
              </a:ext>
            </a:extLst>
          </p:cNvPr>
          <p:cNvCxnSpPr>
            <a:cxnSpLocks/>
          </p:cNvCxnSpPr>
          <p:nvPr/>
        </p:nvCxnSpPr>
        <p:spPr>
          <a:xfrm>
            <a:off x="2836746" y="5776022"/>
            <a:ext cx="939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EECB451-6512-6B48-8735-F1D175D151A0}"/>
              </a:ext>
            </a:extLst>
          </p:cNvPr>
          <p:cNvCxnSpPr>
            <a:cxnSpLocks/>
          </p:cNvCxnSpPr>
          <p:nvPr/>
        </p:nvCxnSpPr>
        <p:spPr>
          <a:xfrm>
            <a:off x="5464098" y="6175607"/>
            <a:ext cx="762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508AB6B-8368-7A4E-9252-03AC71470FBF}"/>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26372886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7742-CC03-4C40-BF25-0F962061CC87}"/>
              </a:ext>
            </a:extLst>
          </p:cNvPr>
          <p:cNvSpPr>
            <a:spLocks noGrp="1"/>
          </p:cNvSpPr>
          <p:nvPr>
            <p:ph type="title"/>
          </p:nvPr>
        </p:nvSpPr>
        <p:spPr/>
        <p:txBody>
          <a:bodyPr/>
          <a:lstStyle/>
          <a:p>
            <a:r>
              <a:rPr lang="en-US" dirty="0"/>
              <a:t>Use All the Five Six Seven Senses</a:t>
            </a:r>
          </a:p>
        </p:txBody>
      </p:sp>
      <p:sp>
        <p:nvSpPr>
          <p:cNvPr id="3" name="Content Placeholder 2">
            <a:extLst>
              <a:ext uri="{FF2B5EF4-FFF2-40B4-BE49-F238E27FC236}">
                <a16:creationId xmlns:a16="http://schemas.microsoft.com/office/drawing/2014/main" id="{F261D75D-D6BB-7949-92BC-17067742D90B}"/>
              </a:ext>
            </a:extLst>
          </p:cNvPr>
          <p:cNvSpPr>
            <a:spLocks noGrp="1"/>
          </p:cNvSpPr>
          <p:nvPr>
            <p:ph idx="1"/>
          </p:nvPr>
        </p:nvSpPr>
        <p:spPr>
          <a:xfrm>
            <a:off x="1154954" y="2408630"/>
            <a:ext cx="8825659" cy="3416300"/>
          </a:xfrm>
        </p:spPr>
        <p:txBody>
          <a:bodyPr>
            <a:noAutofit/>
          </a:bodyPr>
          <a:lstStyle/>
          <a:p>
            <a:pPr>
              <a:spcBef>
                <a:spcPts val="400"/>
              </a:spcBef>
            </a:pPr>
            <a:r>
              <a:rPr lang="en-US" sz="2400" dirty="0"/>
              <a:t>Sight</a:t>
            </a:r>
          </a:p>
          <a:p>
            <a:pPr>
              <a:spcBef>
                <a:spcPts val="400"/>
              </a:spcBef>
            </a:pPr>
            <a:r>
              <a:rPr lang="en-US" sz="2400" dirty="0"/>
              <a:t>Hearing</a:t>
            </a:r>
          </a:p>
          <a:p>
            <a:pPr>
              <a:spcBef>
                <a:spcPts val="400"/>
              </a:spcBef>
            </a:pPr>
            <a:r>
              <a:rPr lang="en-US" sz="2400" dirty="0"/>
              <a:t>Taste</a:t>
            </a:r>
          </a:p>
          <a:p>
            <a:pPr>
              <a:spcBef>
                <a:spcPts val="400"/>
              </a:spcBef>
            </a:pPr>
            <a:r>
              <a:rPr lang="en-US" sz="2400" dirty="0"/>
              <a:t>Smelling</a:t>
            </a:r>
          </a:p>
          <a:p>
            <a:pPr>
              <a:spcBef>
                <a:spcPts val="400"/>
              </a:spcBef>
            </a:pPr>
            <a:r>
              <a:rPr lang="en-US" sz="2400" dirty="0"/>
              <a:t>Touch</a:t>
            </a:r>
          </a:p>
          <a:p>
            <a:pPr>
              <a:spcBef>
                <a:spcPts val="400"/>
              </a:spcBef>
            </a:pPr>
            <a:r>
              <a:rPr lang="en-US" sz="2400" dirty="0"/>
              <a:t>The so-called “sixth sense”</a:t>
            </a:r>
          </a:p>
          <a:p>
            <a:pPr>
              <a:spcBef>
                <a:spcPts val="400"/>
              </a:spcBef>
            </a:pPr>
            <a:r>
              <a:rPr lang="en-US" sz="2400" dirty="0"/>
              <a:t>Balance</a:t>
            </a:r>
          </a:p>
          <a:p>
            <a:pPr>
              <a:spcBef>
                <a:spcPts val="400"/>
              </a:spcBef>
            </a:pPr>
            <a:r>
              <a:rPr lang="en-US" sz="2400" dirty="0"/>
              <a:t>Space (Proprioception/Spatial Orientation)</a:t>
            </a:r>
          </a:p>
          <a:p>
            <a:pPr>
              <a:spcBef>
                <a:spcPts val="400"/>
              </a:spcBef>
            </a:pPr>
            <a:r>
              <a:rPr lang="en-US" sz="2400" dirty="0"/>
              <a:t>Pain and other internal sensations</a:t>
            </a:r>
          </a:p>
        </p:txBody>
      </p:sp>
      <p:sp>
        <p:nvSpPr>
          <p:cNvPr id="4" name="Explosion 2 3">
            <a:extLst>
              <a:ext uri="{FF2B5EF4-FFF2-40B4-BE49-F238E27FC236}">
                <a16:creationId xmlns:a16="http://schemas.microsoft.com/office/drawing/2014/main" id="{2F9C9262-8E09-4D4E-A73F-7B4F659C0CB2}"/>
              </a:ext>
            </a:extLst>
          </p:cNvPr>
          <p:cNvSpPr/>
          <p:nvPr/>
        </p:nvSpPr>
        <p:spPr>
          <a:xfrm>
            <a:off x="6096000" y="762000"/>
            <a:ext cx="5717850" cy="5257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Unless your protagonist lacks one of the first five, use them ALL as you write</a:t>
            </a:r>
          </a:p>
        </p:txBody>
      </p:sp>
      <p:cxnSp>
        <p:nvCxnSpPr>
          <p:cNvPr id="6" name="Straight Connector 5">
            <a:extLst>
              <a:ext uri="{FF2B5EF4-FFF2-40B4-BE49-F238E27FC236}">
                <a16:creationId xmlns:a16="http://schemas.microsoft.com/office/drawing/2014/main" id="{F0219912-4D12-F04B-88C9-E0B1BDFEE180}"/>
              </a:ext>
            </a:extLst>
          </p:cNvPr>
          <p:cNvCxnSpPr>
            <a:cxnSpLocks/>
          </p:cNvCxnSpPr>
          <p:nvPr/>
        </p:nvCxnSpPr>
        <p:spPr>
          <a:xfrm>
            <a:off x="3597639" y="1334125"/>
            <a:ext cx="95937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D3CBF2F-D4EF-AB4F-AE54-EAB4648A233E}"/>
              </a:ext>
            </a:extLst>
          </p:cNvPr>
          <p:cNvCxnSpPr>
            <a:cxnSpLocks/>
          </p:cNvCxnSpPr>
          <p:nvPr/>
        </p:nvCxnSpPr>
        <p:spPr>
          <a:xfrm>
            <a:off x="4664439" y="1334125"/>
            <a:ext cx="50716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342F5B1-7B15-754D-8EDF-D617241E571F}"/>
              </a:ext>
            </a:extLst>
          </p:cNvPr>
          <p:cNvCxnSpPr>
            <a:cxnSpLocks/>
          </p:cNvCxnSpPr>
          <p:nvPr/>
        </p:nvCxnSpPr>
        <p:spPr>
          <a:xfrm>
            <a:off x="5296524" y="1334125"/>
            <a:ext cx="1344119"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3837883-FC8C-3F45-9185-885F34A3548A}"/>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280766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A805D-785C-3941-BC54-91561C999E17}"/>
              </a:ext>
            </a:extLst>
          </p:cNvPr>
          <p:cNvSpPr>
            <a:spLocks noGrp="1"/>
          </p:cNvSpPr>
          <p:nvPr>
            <p:ph type="title"/>
          </p:nvPr>
        </p:nvSpPr>
        <p:spPr/>
        <p:txBody>
          <a:bodyPr/>
          <a:lstStyle/>
          <a:p>
            <a:r>
              <a:rPr lang="en-US" dirty="0"/>
              <a:t>Stage Directions</a:t>
            </a:r>
          </a:p>
        </p:txBody>
      </p:sp>
      <p:sp>
        <p:nvSpPr>
          <p:cNvPr id="3" name="Content Placeholder 2">
            <a:extLst>
              <a:ext uri="{FF2B5EF4-FFF2-40B4-BE49-F238E27FC236}">
                <a16:creationId xmlns:a16="http://schemas.microsoft.com/office/drawing/2014/main" id="{F81F4B02-9897-D048-A8DC-EDDC27C2B5FC}"/>
              </a:ext>
            </a:extLst>
          </p:cNvPr>
          <p:cNvSpPr>
            <a:spLocks noGrp="1"/>
          </p:cNvSpPr>
          <p:nvPr>
            <p:ph idx="1"/>
          </p:nvPr>
        </p:nvSpPr>
        <p:spPr>
          <a:xfrm>
            <a:off x="1154954" y="2603500"/>
            <a:ext cx="10096626" cy="3416300"/>
          </a:xfrm>
        </p:spPr>
        <p:txBody>
          <a:bodyPr>
            <a:noAutofit/>
          </a:bodyPr>
          <a:lstStyle/>
          <a:p>
            <a:pPr marL="0" indent="0">
              <a:spcBef>
                <a:spcPts val="400"/>
              </a:spcBef>
              <a:buNone/>
            </a:pPr>
            <a:r>
              <a:rPr lang="en-US" sz="2400" dirty="0"/>
              <a:t>Moving a character without connecting that movement to thoughts and feelings is considered stage directions. Unless you’re a playwright, use them only when absolutely necessary:</a:t>
            </a:r>
          </a:p>
          <a:p>
            <a:pPr>
              <a:spcBef>
                <a:spcPts val="400"/>
              </a:spcBef>
            </a:pPr>
            <a:r>
              <a:rPr lang="en-US" sz="2400" dirty="0"/>
              <a:t>They lifted a mug of coca to their lips </a:t>
            </a:r>
            <a:r>
              <a:rPr lang="en-US" sz="2400" dirty="0">
                <a:sym typeface="Wingdings" pitchFamily="2" charset="2"/>
              </a:rPr>
              <a:t> They sipped the cocoa. (But only if it’s laced with CBD or is otherwise important)</a:t>
            </a:r>
            <a:endParaRPr lang="en-US" sz="2400" dirty="0"/>
          </a:p>
          <a:p>
            <a:pPr>
              <a:spcBef>
                <a:spcPts val="400"/>
              </a:spcBef>
            </a:pPr>
            <a:r>
              <a:rPr lang="en-US" sz="2400" dirty="0"/>
              <a:t>I entered the bedroom and opened my closet door </a:t>
            </a:r>
            <a:r>
              <a:rPr lang="en-US" sz="2400" dirty="0">
                <a:sym typeface="Wingdings" pitchFamily="2" charset="2"/>
              </a:rPr>
              <a:t> I dashed to the closet to find it bare. (But only if this is new)</a:t>
            </a:r>
            <a:endParaRPr lang="en-US" sz="2400" dirty="0"/>
          </a:p>
          <a:p>
            <a:pPr>
              <a:spcBef>
                <a:spcPts val="400"/>
              </a:spcBef>
            </a:pPr>
            <a:r>
              <a:rPr lang="en-US" sz="2400" dirty="0"/>
              <a:t>I threw off the covers, climbed out of bed, walked to the bathroom, closed the door, and sat on the toilet. </a:t>
            </a:r>
            <a:r>
              <a:rPr lang="en-US" sz="2400" dirty="0">
                <a:sym typeface="Wingdings" pitchFamily="2" charset="2"/>
              </a:rPr>
              <a:t> (But only if she’s taking a pregnancy test or constipated for a sixth day)</a:t>
            </a:r>
            <a:endParaRPr lang="en-US" sz="2400" dirty="0"/>
          </a:p>
        </p:txBody>
      </p:sp>
      <p:sp>
        <p:nvSpPr>
          <p:cNvPr id="4" name="TextBox 3">
            <a:extLst>
              <a:ext uri="{FF2B5EF4-FFF2-40B4-BE49-F238E27FC236}">
                <a16:creationId xmlns:a16="http://schemas.microsoft.com/office/drawing/2014/main" id="{9B162E21-93BC-D34B-A4E8-318DCB0A4CD4}"/>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2761332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1262F-2B09-A44C-A4C2-E42903E8BC01}"/>
              </a:ext>
            </a:extLst>
          </p:cNvPr>
          <p:cNvSpPr>
            <a:spLocks noGrp="1"/>
          </p:cNvSpPr>
          <p:nvPr>
            <p:ph type="title"/>
          </p:nvPr>
        </p:nvSpPr>
        <p:spPr>
          <a:xfrm>
            <a:off x="1154954" y="973668"/>
            <a:ext cx="8761413" cy="706964"/>
          </a:xfrm>
        </p:spPr>
        <p:txBody>
          <a:bodyPr/>
          <a:lstStyle/>
          <a:p>
            <a:r>
              <a:rPr lang="en-US" dirty="0"/>
              <a:t>Point of View (POV)</a:t>
            </a:r>
          </a:p>
        </p:txBody>
      </p:sp>
      <p:sp>
        <p:nvSpPr>
          <p:cNvPr id="3" name="Content Placeholder 2">
            <a:extLst>
              <a:ext uri="{FF2B5EF4-FFF2-40B4-BE49-F238E27FC236}">
                <a16:creationId xmlns:a16="http://schemas.microsoft.com/office/drawing/2014/main" id="{4D895832-A9B7-784D-8309-ABA054F70D8F}"/>
              </a:ext>
            </a:extLst>
          </p:cNvPr>
          <p:cNvSpPr>
            <a:spLocks noGrp="1"/>
          </p:cNvSpPr>
          <p:nvPr>
            <p:ph idx="1"/>
          </p:nvPr>
        </p:nvSpPr>
        <p:spPr>
          <a:xfrm>
            <a:off x="1154954" y="2603500"/>
            <a:ext cx="8825659" cy="3416300"/>
          </a:xfrm>
        </p:spPr>
        <p:txBody>
          <a:bodyPr>
            <a:noAutofit/>
          </a:bodyPr>
          <a:lstStyle/>
          <a:p>
            <a:pPr marL="0" indent="0">
              <a:buNone/>
            </a:pPr>
            <a:r>
              <a:rPr lang="en-US" sz="2400" dirty="0"/>
              <a:t>First person</a:t>
            </a:r>
            <a:br>
              <a:rPr lang="en-US" sz="2400" dirty="0"/>
            </a:br>
            <a:r>
              <a:rPr lang="en-US" sz="2400" dirty="0"/>
              <a:t>Everything you write, see, hear is from your protagonist’s perspective. Readers get inside their head. </a:t>
            </a:r>
            <a:br>
              <a:rPr lang="en-US" sz="2400" dirty="0"/>
            </a:br>
            <a:endParaRPr lang="en-US" sz="2400" dirty="0"/>
          </a:p>
          <a:p>
            <a:pPr marL="0" indent="0">
              <a:buNone/>
            </a:pPr>
            <a:r>
              <a:rPr lang="en-US" sz="2400" dirty="0"/>
              <a:t>Second person </a:t>
            </a:r>
            <a:br>
              <a:rPr lang="en-US" sz="2400" dirty="0"/>
            </a:br>
            <a:r>
              <a:rPr lang="en-US" sz="2400" dirty="0"/>
              <a:t>(rare for novels) Write directly to the reader, using “you” statements and directives.</a:t>
            </a:r>
            <a:br>
              <a:rPr lang="en-US" sz="2400" dirty="0"/>
            </a:br>
            <a:endParaRPr lang="en-US" sz="2400" dirty="0"/>
          </a:p>
          <a:p>
            <a:pPr marL="0" indent="0">
              <a:buNone/>
            </a:pPr>
            <a:r>
              <a:rPr lang="en-US" sz="2400" dirty="0"/>
              <a:t>Third person (close or omniscient)</a:t>
            </a:r>
            <a:br>
              <a:rPr lang="en-US" sz="2400" dirty="0"/>
            </a:br>
            <a:r>
              <a:rPr lang="en-US" sz="2400" dirty="0"/>
              <a:t>Write from outside the story, all characters named.</a:t>
            </a:r>
          </a:p>
        </p:txBody>
      </p:sp>
      <p:cxnSp>
        <p:nvCxnSpPr>
          <p:cNvPr id="7" name="Straight Connector 6">
            <a:extLst>
              <a:ext uri="{FF2B5EF4-FFF2-40B4-BE49-F238E27FC236}">
                <a16:creationId xmlns:a16="http://schemas.microsoft.com/office/drawing/2014/main" id="{F56316E4-A38D-BF44-8AC0-22A9600D4F04}"/>
              </a:ext>
            </a:extLst>
          </p:cNvPr>
          <p:cNvCxnSpPr/>
          <p:nvPr/>
        </p:nvCxnSpPr>
        <p:spPr>
          <a:xfrm>
            <a:off x="1270861" y="2991173"/>
            <a:ext cx="156532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82725CF-D3EE-BA40-8A3D-EEE755DFE63F}"/>
              </a:ext>
            </a:extLst>
          </p:cNvPr>
          <p:cNvCxnSpPr>
            <a:cxnSpLocks/>
          </p:cNvCxnSpPr>
          <p:nvPr/>
        </p:nvCxnSpPr>
        <p:spPr>
          <a:xfrm>
            <a:off x="1255871" y="4585424"/>
            <a:ext cx="222184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3FF231F-F6D6-A04B-8CC9-4401C86BD96B}"/>
              </a:ext>
            </a:extLst>
          </p:cNvPr>
          <p:cNvCxnSpPr>
            <a:cxnSpLocks/>
          </p:cNvCxnSpPr>
          <p:nvPr/>
        </p:nvCxnSpPr>
        <p:spPr>
          <a:xfrm>
            <a:off x="1255871" y="6209655"/>
            <a:ext cx="4825139"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4635C2D-AA79-B74C-986A-630A86D72AFB}"/>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13136884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5B05F-565C-764B-B43F-2AFDF20BA3D4}"/>
              </a:ext>
            </a:extLst>
          </p:cNvPr>
          <p:cNvSpPr>
            <a:spLocks noGrp="1"/>
          </p:cNvSpPr>
          <p:nvPr>
            <p:ph type="title"/>
          </p:nvPr>
        </p:nvSpPr>
        <p:spPr/>
        <p:txBody>
          <a:bodyPr/>
          <a:lstStyle/>
          <a:p>
            <a:r>
              <a:rPr lang="en-US" dirty="0"/>
              <a:t>Literary Device: Metaphors</a:t>
            </a:r>
          </a:p>
        </p:txBody>
      </p:sp>
      <p:sp>
        <p:nvSpPr>
          <p:cNvPr id="4" name="Content Placeholder 2">
            <a:extLst>
              <a:ext uri="{FF2B5EF4-FFF2-40B4-BE49-F238E27FC236}">
                <a16:creationId xmlns:a16="http://schemas.microsoft.com/office/drawing/2014/main" id="{08938B8F-53C5-C840-B64B-F5DC9708603E}"/>
              </a:ext>
            </a:extLst>
          </p:cNvPr>
          <p:cNvSpPr>
            <a:spLocks noGrp="1"/>
          </p:cNvSpPr>
          <p:nvPr>
            <p:ph idx="1"/>
          </p:nvPr>
        </p:nvSpPr>
        <p:spPr>
          <a:xfrm>
            <a:off x="1154954" y="2603500"/>
            <a:ext cx="9424146" cy="3416300"/>
          </a:xfrm>
        </p:spPr>
        <p:txBody>
          <a:bodyPr>
            <a:noAutofit/>
          </a:bodyPr>
          <a:lstStyle/>
          <a:p>
            <a:pPr marL="0" indent="0">
              <a:spcBef>
                <a:spcPts val="400"/>
              </a:spcBef>
              <a:buNone/>
            </a:pPr>
            <a:r>
              <a:rPr lang="en-US" sz="2400" dirty="0"/>
              <a:t>A metaphor compares two things by saying one thing is the other. Use metaphors that reflect your unique outlook. Here are some tired metaphors, but you’ll get my point:</a:t>
            </a:r>
          </a:p>
          <a:p>
            <a:pPr lvl="1">
              <a:spcBef>
                <a:spcPts val="400"/>
              </a:spcBef>
            </a:pPr>
            <a:r>
              <a:rPr lang="en-US" sz="2400" dirty="0"/>
              <a:t>Life is a highway</a:t>
            </a:r>
          </a:p>
          <a:p>
            <a:pPr lvl="1">
              <a:spcBef>
                <a:spcPts val="400"/>
              </a:spcBef>
            </a:pPr>
            <a:r>
              <a:rPr lang="en-US" sz="2400" dirty="0"/>
              <a:t>Love is a battlefield</a:t>
            </a:r>
          </a:p>
          <a:p>
            <a:pPr lvl="1">
              <a:spcBef>
                <a:spcPts val="400"/>
              </a:spcBef>
            </a:pPr>
            <a:r>
              <a:rPr lang="en-US" sz="2400" dirty="0"/>
              <a:t>All the world’s a stage</a:t>
            </a:r>
          </a:p>
          <a:p>
            <a:pPr marL="0" indent="0">
              <a:spcBef>
                <a:spcPts val="400"/>
              </a:spcBef>
              <a:buNone/>
            </a:pPr>
            <a:r>
              <a:rPr lang="en-US" sz="2400" dirty="0"/>
              <a:t>A simile is a metaphor that uses like or as (usually as XXX as)</a:t>
            </a:r>
          </a:p>
          <a:p>
            <a:pPr lvl="1">
              <a:spcBef>
                <a:spcPts val="400"/>
              </a:spcBef>
            </a:pPr>
            <a:r>
              <a:rPr lang="en-US" sz="2400" dirty="0"/>
              <a:t>She’s as fun as a barrel of monkeys</a:t>
            </a:r>
          </a:p>
          <a:p>
            <a:pPr lvl="1">
              <a:spcBef>
                <a:spcPts val="400"/>
              </a:spcBef>
            </a:pPr>
            <a:r>
              <a:rPr lang="en-US" sz="2400" dirty="0"/>
              <a:t>They fight like cats and dogs</a:t>
            </a:r>
          </a:p>
          <a:p>
            <a:pPr lvl="1"/>
            <a:endParaRPr lang="en-US" sz="2400" dirty="0"/>
          </a:p>
        </p:txBody>
      </p:sp>
      <p:cxnSp>
        <p:nvCxnSpPr>
          <p:cNvPr id="5" name="Straight Connector 4">
            <a:extLst>
              <a:ext uri="{FF2B5EF4-FFF2-40B4-BE49-F238E27FC236}">
                <a16:creationId xmlns:a16="http://schemas.microsoft.com/office/drawing/2014/main" id="{4863B1FF-B46C-EB44-B428-18CE03A1D6EF}"/>
              </a:ext>
            </a:extLst>
          </p:cNvPr>
          <p:cNvCxnSpPr>
            <a:cxnSpLocks/>
          </p:cNvCxnSpPr>
          <p:nvPr/>
        </p:nvCxnSpPr>
        <p:spPr>
          <a:xfrm>
            <a:off x="5925278" y="5396093"/>
            <a:ext cx="41202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8F380C6-414A-534D-8A7B-6F30D721F27E}"/>
              </a:ext>
            </a:extLst>
          </p:cNvPr>
          <p:cNvCxnSpPr>
            <a:cxnSpLocks/>
          </p:cNvCxnSpPr>
          <p:nvPr/>
        </p:nvCxnSpPr>
        <p:spPr>
          <a:xfrm>
            <a:off x="6872156" y="5396093"/>
            <a:ext cx="357267"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A3372F2-7D1A-D84C-AD7A-DCA8566276E7}"/>
              </a:ext>
            </a:extLst>
          </p:cNvPr>
          <p:cNvCxnSpPr>
            <a:cxnSpLocks/>
          </p:cNvCxnSpPr>
          <p:nvPr/>
        </p:nvCxnSpPr>
        <p:spPr>
          <a:xfrm>
            <a:off x="8508540" y="5396093"/>
            <a:ext cx="129586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8D0F5BC-DD62-0043-81EA-BD80C3C2DE0A}"/>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16346980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7826E-0397-8E48-B395-A6C3A5F5405D}"/>
              </a:ext>
            </a:extLst>
          </p:cNvPr>
          <p:cNvSpPr>
            <a:spLocks noGrp="1"/>
          </p:cNvSpPr>
          <p:nvPr>
            <p:ph type="title"/>
          </p:nvPr>
        </p:nvSpPr>
        <p:spPr/>
        <p:txBody>
          <a:bodyPr/>
          <a:lstStyle/>
          <a:p>
            <a:r>
              <a:rPr lang="en-US" dirty="0"/>
              <a:t>Literary Device: Imagery</a:t>
            </a:r>
          </a:p>
        </p:txBody>
      </p:sp>
      <p:sp>
        <p:nvSpPr>
          <p:cNvPr id="4" name="Content Placeholder 2">
            <a:extLst>
              <a:ext uri="{FF2B5EF4-FFF2-40B4-BE49-F238E27FC236}">
                <a16:creationId xmlns:a16="http://schemas.microsoft.com/office/drawing/2014/main" id="{546F32A0-3963-AB42-B10D-591376433057}"/>
              </a:ext>
            </a:extLst>
          </p:cNvPr>
          <p:cNvSpPr>
            <a:spLocks noGrp="1"/>
          </p:cNvSpPr>
          <p:nvPr>
            <p:ph idx="1"/>
          </p:nvPr>
        </p:nvSpPr>
        <p:spPr>
          <a:xfrm>
            <a:off x="1154954" y="2603500"/>
            <a:ext cx="9487646" cy="3416300"/>
          </a:xfrm>
        </p:spPr>
        <p:txBody>
          <a:bodyPr>
            <a:noAutofit/>
          </a:bodyPr>
          <a:lstStyle/>
          <a:p>
            <a:pPr marL="0" indent="0">
              <a:spcBef>
                <a:spcPts val="400"/>
              </a:spcBef>
              <a:buNone/>
            </a:pPr>
            <a:r>
              <a:rPr lang="en-US" sz="2400" dirty="0"/>
              <a:t>Imagery is figurative and metaphorical language used to create an image in the mind of the reader. Use descriptive language to engage all the senses (but not all at once)</a:t>
            </a:r>
          </a:p>
          <a:p>
            <a:pPr lvl="1">
              <a:spcBef>
                <a:spcPts val="400"/>
              </a:spcBef>
            </a:pPr>
            <a:r>
              <a:rPr lang="en-US" sz="2400" dirty="0"/>
              <a:t>Red </a:t>
            </a:r>
            <a:r>
              <a:rPr lang="en-US" sz="2400" dirty="0">
                <a:sym typeface="Wingdings" pitchFamily="2" charset="2"/>
              </a:rPr>
              <a:t> crimson or burnt red</a:t>
            </a:r>
          </a:p>
          <a:p>
            <a:pPr lvl="1">
              <a:spcBef>
                <a:spcPts val="400"/>
              </a:spcBef>
            </a:pPr>
            <a:r>
              <a:rPr lang="en-US" sz="2400" dirty="0">
                <a:sym typeface="Wingdings" pitchFamily="2" charset="2"/>
              </a:rPr>
              <a:t>Quiet  eerie silence</a:t>
            </a:r>
          </a:p>
          <a:p>
            <a:pPr lvl="1">
              <a:spcBef>
                <a:spcPts val="400"/>
              </a:spcBef>
            </a:pPr>
            <a:r>
              <a:rPr lang="en-US" sz="2400" dirty="0">
                <a:sym typeface="Wingdings" pitchFamily="2" charset="2"/>
              </a:rPr>
              <a:t>Scent  stench of rotting compost</a:t>
            </a:r>
          </a:p>
          <a:p>
            <a:pPr lvl="1">
              <a:spcBef>
                <a:spcPts val="400"/>
              </a:spcBef>
            </a:pPr>
            <a:r>
              <a:rPr lang="en-US" sz="2400" dirty="0">
                <a:sym typeface="Wingdings" pitchFamily="2" charset="2"/>
              </a:rPr>
              <a:t>Uncomfortable  starched fabric on my skin</a:t>
            </a:r>
          </a:p>
          <a:p>
            <a:pPr lvl="1">
              <a:spcBef>
                <a:spcPts val="400"/>
              </a:spcBef>
            </a:pPr>
            <a:r>
              <a:rPr lang="en-US" sz="2400" dirty="0">
                <a:sym typeface="Wingdings" pitchFamily="2" charset="2"/>
              </a:rPr>
              <a:t>Savory  a smooth vegetarian lasagne with chunks of tomato</a:t>
            </a:r>
          </a:p>
        </p:txBody>
      </p:sp>
      <p:sp>
        <p:nvSpPr>
          <p:cNvPr id="5" name="TextBox 4">
            <a:extLst>
              <a:ext uri="{FF2B5EF4-FFF2-40B4-BE49-F238E27FC236}">
                <a16:creationId xmlns:a16="http://schemas.microsoft.com/office/drawing/2014/main" id="{B74B292E-AF25-A842-9DF6-2449CC39DA0A}"/>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33007449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C004F-95C2-E04C-AD0B-5F0E4AA2FE3D}"/>
              </a:ext>
            </a:extLst>
          </p:cNvPr>
          <p:cNvSpPr>
            <a:spLocks noGrp="1"/>
          </p:cNvSpPr>
          <p:nvPr>
            <p:ph type="title"/>
          </p:nvPr>
        </p:nvSpPr>
        <p:spPr/>
        <p:txBody>
          <a:bodyPr/>
          <a:lstStyle/>
          <a:p>
            <a:r>
              <a:rPr lang="en-US" dirty="0"/>
              <a:t>Literary Device: Foreshadowing</a:t>
            </a:r>
          </a:p>
        </p:txBody>
      </p:sp>
      <p:sp>
        <p:nvSpPr>
          <p:cNvPr id="3" name="Content Placeholder 2">
            <a:extLst>
              <a:ext uri="{FF2B5EF4-FFF2-40B4-BE49-F238E27FC236}">
                <a16:creationId xmlns:a16="http://schemas.microsoft.com/office/drawing/2014/main" id="{7DBDDD39-9AF1-3847-8236-177AF3B523AC}"/>
              </a:ext>
            </a:extLst>
          </p:cNvPr>
          <p:cNvSpPr>
            <a:spLocks noGrp="1"/>
          </p:cNvSpPr>
          <p:nvPr>
            <p:ph idx="1"/>
          </p:nvPr>
        </p:nvSpPr>
        <p:spPr/>
        <p:txBody>
          <a:bodyPr>
            <a:noAutofit/>
          </a:bodyPr>
          <a:lstStyle/>
          <a:p>
            <a:pPr marL="0" indent="0">
              <a:buNone/>
            </a:pPr>
            <a:r>
              <a:rPr lang="en-US" sz="2400" dirty="0"/>
              <a:t>Foreshadowing is hinting at events to come. Good foreshadowing creates curiosity or suspense</a:t>
            </a:r>
          </a:p>
          <a:p>
            <a:r>
              <a:rPr lang="en-US" sz="2400" dirty="0"/>
              <a:t>Reveal only as much as you must, then trickle truth readers until the reveal.</a:t>
            </a:r>
          </a:p>
          <a:p>
            <a:r>
              <a:rPr lang="en-US" sz="2400" dirty="0"/>
              <a:t>“If (Moody) had kept (Pearl) to himself, perhaps the future might have been quite different.”</a:t>
            </a:r>
          </a:p>
          <a:p>
            <a:r>
              <a:rPr lang="en-US" sz="2400" dirty="0"/>
              <a:t>“Though they were still certain, all of them, that this hole (of Izzy’s absence) would be temporary” (Both quotes from Ng’s </a:t>
            </a:r>
            <a:r>
              <a:rPr lang="en-US" sz="2400" i="1" dirty="0"/>
              <a:t>Little Fires Everywhere)</a:t>
            </a:r>
            <a:endParaRPr lang="en-US" sz="2400" dirty="0"/>
          </a:p>
        </p:txBody>
      </p:sp>
      <p:cxnSp>
        <p:nvCxnSpPr>
          <p:cNvPr id="4" name="Straight Connector 3">
            <a:extLst>
              <a:ext uri="{FF2B5EF4-FFF2-40B4-BE49-F238E27FC236}">
                <a16:creationId xmlns:a16="http://schemas.microsoft.com/office/drawing/2014/main" id="{0FB4D846-9CB6-A348-BD43-92FE7AF79F06}"/>
              </a:ext>
            </a:extLst>
          </p:cNvPr>
          <p:cNvCxnSpPr>
            <a:cxnSpLocks/>
          </p:cNvCxnSpPr>
          <p:nvPr/>
        </p:nvCxnSpPr>
        <p:spPr>
          <a:xfrm>
            <a:off x="2378215" y="6355098"/>
            <a:ext cx="3833014"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7A006FF-BA28-8E46-B94C-E9032B51623A}"/>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4015420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9153C-B263-3048-9BDF-3EDFABA4C933}"/>
              </a:ext>
            </a:extLst>
          </p:cNvPr>
          <p:cNvSpPr>
            <a:spLocks noGrp="1"/>
          </p:cNvSpPr>
          <p:nvPr>
            <p:ph type="title"/>
          </p:nvPr>
        </p:nvSpPr>
        <p:spPr/>
        <p:txBody>
          <a:bodyPr/>
          <a:lstStyle/>
          <a:p>
            <a:r>
              <a:rPr lang="en-US" dirty="0"/>
              <a:t>Literary Device: Motif</a:t>
            </a:r>
          </a:p>
        </p:txBody>
      </p:sp>
      <p:sp>
        <p:nvSpPr>
          <p:cNvPr id="3" name="Content Placeholder 2">
            <a:extLst>
              <a:ext uri="{FF2B5EF4-FFF2-40B4-BE49-F238E27FC236}">
                <a16:creationId xmlns:a16="http://schemas.microsoft.com/office/drawing/2014/main" id="{2AFA5A16-7E8B-B34B-A583-2A87DAEB75D3}"/>
              </a:ext>
            </a:extLst>
          </p:cNvPr>
          <p:cNvSpPr>
            <a:spLocks noGrp="1"/>
          </p:cNvSpPr>
          <p:nvPr>
            <p:ph idx="1"/>
          </p:nvPr>
        </p:nvSpPr>
        <p:spPr/>
        <p:txBody>
          <a:bodyPr>
            <a:normAutofit/>
          </a:bodyPr>
          <a:lstStyle/>
          <a:p>
            <a:pPr marL="0" indent="0">
              <a:buNone/>
            </a:pPr>
            <a:r>
              <a:rPr lang="en-US" sz="2400" dirty="0"/>
              <a:t>A motif is a repeated element, pattern, symbol ,or image that appears throughout the novel to symbolize something else. Motifs support a book’s theme</a:t>
            </a:r>
          </a:p>
          <a:p>
            <a:pPr lvl="1"/>
            <a:r>
              <a:rPr lang="en-US" sz="2400" dirty="0"/>
              <a:t>Trains symbolizing transition</a:t>
            </a:r>
          </a:p>
          <a:p>
            <a:pPr lvl="1"/>
            <a:r>
              <a:rPr lang="en-US" sz="2400" dirty="0"/>
              <a:t>Plants symbolizing life</a:t>
            </a:r>
          </a:p>
          <a:p>
            <a:pPr lvl="1"/>
            <a:r>
              <a:rPr lang="en-US" sz="2400" dirty="0"/>
              <a:t>Red things symbolizing the dead</a:t>
            </a:r>
          </a:p>
          <a:p>
            <a:pPr lvl="1"/>
            <a:r>
              <a:rPr lang="en-US" sz="2400" dirty="0"/>
              <a:t>Yellow brick road as the journey of life</a:t>
            </a:r>
          </a:p>
          <a:p>
            <a:endParaRPr lang="en-US" sz="2400" dirty="0"/>
          </a:p>
        </p:txBody>
      </p:sp>
      <p:sp>
        <p:nvSpPr>
          <p:cNvPr id="4" name="TextBox 3">
            <a:extLst>
              <a:ext uri="{FF2B5EF4-FFF2-40B4-BE49-F238E27FC236}">
                <a16:creationId xmlns:a16="http://schemas.microsoft.com/office/drawing/2014/main" id="{C53D6A92-F861-AF44-A169-92B8BDCA4D41}"/>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14352836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2AAC4-B9AB-3841-AC6A-8D071E5741DA}"/>
              </a:ext>
            </a:extLst>
          </p:cNvPr>
          <p:cNvSpPr>
            <a:spLocks noGrp="1"/>
          </p:cNvSpPr>
          <p:nvPr>
            <p:ph type="title"/>
          </p:nvPr>
        </p:nvSpPr>
        <p:spPr/>
        <p:txBody>
          <a:bodyPr/>
          <a:lstStyle/>
          <a:p>
            <a:r>
              <a:rPr lang="en-US" dirty="0"/>
              <a:t>Literary Device: Juxtaposition</a:t>
            </a:r>
          </a:p>
        </p:txBody>
      </p:sp>
      <p:sp>
        <p:nvSpPr>
          <p:cNvPr id="3" name="Content Placeholder 2">
            <a:extLst>
              <a:ext uri="{FF2B5EF4-FFF2-40B4-BE49-F238E27FC236}">
                <a16:creationId xmlns:a16="http://schemas.microsoft.com/office/drawing/2014/main" id="{355EF908-3D5E-5148-A565-8B6929E1E6B6}"/>
              </a:ext>
            </a:extLst>
          </p:cNvPr>
          <p:cNvSpPr>
            <a:spLocks noGrp="1"/>
          </p:cNvSpPr>
          <p:nvPr>
            <p:ph idx="1"/>
          </p:nvPr>
        </p:nvSpPr>
        <p:spPr/>
        <p:txBody>
          <a:bodyPr>
            <a:noAutofit/>
          </a:bodyPr>
          <a:lstStyle/>
          <a:p>
            <a:pPr marL="0" indent="0">
              <a:buNone/>
            </a:pPr>
            <a:r>
              <a:rPr lang="en-US" sz="2400" dirty="0"/>
              <a:t>Juxtapositions places two dissimilar things side by side to emphasize their differences. Sometimes the best way to understand what something IS is to know what it is NOT</a:t>
            </a:r>
          </a:p>
          <a:p>
            <a:pPr lvl="2"/>
            <a:r>
              <a:rPr lang="en-US" sz="2400" dirty="0"/>
              <a:t>A happy couple next to an unhappy couple</a:t>
            </a:r>
          </a:p>
          <a:p>
            <a:pPr lvl="2"/>
            <a:r>
              <a:rPr lang="en-US" sz="2400" dirty="0"/>
              <a:t>An elephant next to a human</a:t>
            </a:r>
          </a:p>
          <a:p>
            <a:pPr lvl="2"/>
            <a:r>
              <a:rPr lang="en-US" sz="2400" dirty="0"/>
              <a:t>A saint speaking to an imprisoned murderer</a:t>
            </a:r>
          </a:p>
          <a:p>
            <a:pPr lvl="2"/>
            <a:r>
              <a:rPr lang="en-US" sz="2400" dirty="0"/>
              <a:t>Moral v. amoral</a:t>
            </a:r>
          </a:p>
          <a:p>
            <a:pPr lvl="1"/>
            <a:r>
              <a:rPr lang="en-US" sz="2400" dirty="0"/>
              <a:t>Embrace the contrast!</a:t>
            </a:r>
          </a:p>
        </p:txBody>
      </p:sp>
      <p:sp>
        <p:nvSpPr>
          <p:cNvPr id="4" name="TextBox 3">
            <a:extLst>
              <a:ext uri="{FF2B5EF4-FFF2-40B4-BE49-F238E27FC236}">
                <a16:creationId xmlns:a16="http://schemas.microsoft.com/office/drawing/2014/main" id="{5DE8C038-DD7E-7E4C-B6D2-99AAA25B1F9B}"/>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7797137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83D5B-A478-E745-851B-3AD53E401E40}"/>
              </a:ext>
            </a:extLst>
          </p:cNvPr>
          <p:cNvSpPr>
            <a:spLocks noGrp="1"/>
          </p:cNvSpPr>
          <p:nvPr>
            <p:ph type="title"/>
          </p:nvPr>
        </p:nvSpPr>
        <p:spPr/>
        <p:txBody>
          <a:bodyPr/>
          <a:lstStyle/>
          <a:p>
            <a:r>
              <a:rPr lang="en-US" dirty="0"/>
              <a:t>Literary Device: Synecdoche</a:t>
            </a:r>
          </a:p>
        </p:txBody>
      </p:sp>
      <p:sp>
        <p:nvSpPr>
          <p:cNvPr id="3" name="Content Placeholder 2">
            <a:extLst>
              <a:ext uri="{FF2B5EF4-FFF2-40B4-BE49-F238E27FC236}">
                <a16:creationId xmlns:a16="http://schemas.microsoft.com/office/drawing/2014/main" id="{64DFE5D7-F083-2D4F-8B59-A4D12F734362}"/>
              </a:ext>
            </a:extLst>
          </p:cNvPr>
          <p:cNvSpPr>
            <a:spLocks noGrp="1"/>
          </p:cNvSpPr>
          <p:nvPr>
            <p:ph idx="1"/>
          </p:nvPr>
        </p:nvSpPr>
        <p:spPr/>
        <p:txBody>
          <a:bodyPr>
            <a:normAutofit/>
          </a:bodyPr>
          <a:lstStyle/>
          <a:p>
            <a:pPr marL="0" indent="0">
              <a:buNone/>
            </a:pPr>
            <a:r>
              <a:rPr lang="en-US" sz="2400" dirty="0"/>
              <a:t>Synecdoche is using a part of something to stand in for the whole of the thing:</a:t>
            </a:r>
          </a:p>
          <a:p>
            <a:pPr lvl="1"/>
            <a:r>
              <a:rPr lang="en-US" sz="2400" dirty="0"/>
              <a:t>“wheels” for a car</a:t>
            </a:r>
          </a:p>
          <a:p>
            <a:pPr lvl="1"/>
            <a:r>
              <a:rPr lang="en-US" sz="2400" dirty="0"/>
              <a:t>“The White House” is the presidency</a:t>
            </a:r>
          </a:p>
          <a:p>
            <a:pPr lvl="1"/>
            <a:r>
              <a:rPr lang="en-US" sz="2400" dirty="0"/>
              <a:t>“Threads” means clothing</a:t>
            </a:r>
          </a:p>
          <a:p>
            <a:pPr lvl="1"/>
            <a:r>
              <a:rPr lang="en-US" sz="2400" dirty="0"/>
              <a:t>“Lend me your ears” means your complete attention</a:t>
            </a:r>
          </a:p>
          <a:p>
            <a:pPr lvl="1"/>
            <a:r>
              <a:rPr lang="en-US" sz="2400" dirty="0"/>
              <a:t>“Suits” refers to people in business</a:t>
            </a:r>
          </a:p>
        </p:txBody>
      </p:sp>
      <p:sp>
        <p:nvSpPr>
          <p:cNvPr id="4" name="TextBox 3">
            <a:extLst>
              <a:ext uri="{FF2B5EF4-FFF2-40B4-BE49-F238E27FC236}">
                <a16:creationId xmlns:a16="http://schemas.microsoft.com/office/drawing/2014/main" id="{5C7A9E20-6289-E647-A274-1B05ACC7C446}"/>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28138186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EAD16-8629-FF42-90A7-4FD16C3589BF}"/>
              </a:ext>
            </a:extLst>
          </p:cNvPr>
          <p:cNvSpPr>
            <a:spLocks noGrp="1"/>
          </p:cNvSpPr>
          <p:nvPr>
            <p:ph type="title"/>
          </p:nvPr>
        </p:nvSpPr>
        <p:spPr/>
        <p:txBody>
          <a:bodyPr/>
          <a:lstStyle/>
          <a:p>
            <a:pPr algn="ctr"/>
            <a:r>
              <a:rPr lang="en-US" sz="6000" dirty="0"/>
              <a:t>Revising</a:t>
            </a:r>
          </a:p>
        </p:txBody>
      </p:sp>
    </p:spTree>
    <p:extLst>
      <p:ext uri="{BB962C8B-B14F-4D97-AF65-F5344CB8AC3E}">
        <p14:creationId xmlns:p14="http://schemas.microsoft.com/office/powerpoint/2010/main" val="96853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61EB0A-DD6F-454E-B86F-DBFA9F286D1C}"/>
              </a:ext>
            </a:extLst>
          </p:cNvPr>
          <p:cNvSpPr>
            <a:spLocks noGrp="1"/>
          </p:cNvSpPr>
          <p:nvPr>
            <p:ph idx="1"/>
          </p:nvPr>
        </p:nvSpPr>
        <p:spPr>
          <a:xfrm>
            <a:off x="1154954" y="2603500"/>
            <a:ext cx="10157480" cy="3416300"/>
          </a:xfrm>
        </p:spPr>
        <p:txBody>
          <a:bodyPr>
            <a:noAutofit/>
          </a:bodyPr>
          <a:lstStyle/>
          <a:p>
            <a:pPr>
              <a:spcBef>
                <a:spcPts val="400"/>
              </a:spcBef>
            </a:pPr>
            <a:r>
              <a:rPr lang="en-US" sz="2400" dirty="0"/>
              <a:t>Call in your favors! Ask your friends, your family, your writing colleagues, your critique group, and your classmates to read your manuscript and give you all their comments</a:t>
            </a:r>
          </a:p>
          <a:p>
            <a:pPr>
              <a:spcBef>
                <a:spcPts val="400"/>
              </a:spcBef>
            </a:pPr>
            <a:r>
              <a:rPr lang="en-US" sz="2400" dirty="0"/>
              <a:t>When the comments return, you’ll know who your best readers are. People who love everything you do are nice to have around, but they’re not your best readers. Your best readers ask lost of questions</a:t>
            </a:r>
          </a:p>
          <a:p>
            <a:pPr>
              <a:spcBef>
                <a:spcPts val="400"/>
              </a:spcBef>
            </a:pPr>
            <a:r>
              <a:rPr lang="en-US" sz="2400" dirty="0"/>
              <a:t>Don’t get defensive; get busy. You can write whatever you like, but if your readers have consensus (Andrew stinks!) you may need to change the manuscript</a:t>
            </a:r>
          </a:p>
        </p:txBody>
      </p:sp>
      <p:sp>
        <p:nvSpPr>
          <p:cNvPr id="2" name="Title 1">
            <a:extLst>
              <a:ext uri="{FF2B5EF4-FFF2-40B4-BE49-F238E27FC236}">
                <a16:creationId xmlns:a16="http://schemas.microsoft.com/office/drawing/2014/main" id="{30B56F12-A208-684D-9879-A1527B783F11}"/>
              </a:ext>
            </a:extLst>
          </p:cNvPr>
          <p:cNvSpPr>
            <a:spLocks noGrp="1"/>
          </p:cNvSpPr>
          <p:nvPr>
            <p:ph type="title"/>
          </p:nvPr>
        </p:nvSpPr>
        <p:spPr/>
        <p:txBody>
          <a:bodyPr/>
          <a:lstStyle/>
          <a:p>
            <a:r>
              <a:rPr lang="en-US" dirty="0"/>
              <a:t>Engage Your Community</a:t>
            </a:r>
          </a:p>
        </p:txBody>
      </p:sp>
      <p:sp>
        <p:nvSpPr>
          <p:cNvPr id="4" name="TextBox 3">
            <a:extLst>
              <a:ext uri="{FF2B5EF4-FFF2-40B4-BE49-F238E27FC236}">
                <a16:creationId xmlns:a16="http://schemas.microsoft.com/office/drawing/2014/main" id="{69CA1269-229B-924A-BE28-1FA802204E86}"/>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41812859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A7689-8746-BA40-80FD-4F0971F4B7F0}"/>
              </a:ext>
            </a:extLst>
          </p:cNvPr>
          <p:cNvSpPr>
            <a:spLocks noGrp="1"/>
          </p:cNvSpPr>
          <p:nvPr>
            <p:ph type="title"/>
          </p:nvPr>
        </p:nvSpPr>
        <p:spPr/>
        <p:txBody>
          <a:bodyPr/>
          <a:lstStyle/>
          <a:p>
            <a:r>
              <a:rPr lang="en-US" dirty="0"/>
              <a:t>What Do You Want to Say?</a:t>
            </a:r>
          </a:p>
        </p:txBody>
      </p:sp>
      <p:sp>
        <p:nvSpPr>
          <p:cNvPr id="3" name="Content Placeholder 2">
            <a:extLst>
              <a:ext uri="{FF2B5EF4-FFF2-40B4-BE49-F238E27FC236}">
                <a16:creationId xmlns:a16="http://schemas.microsoft.com/office/drawing/2014/main" id="{75740D40-7DF0-024F-BDC4-A1F9EC6E14E3}"/>
              </a:ext>
            </a:extLst>
          </p:cNvPr>
          <p:cNvSpPr>
            <a:spLocks noGrp="1"/>
          </p:cNvSpPr>
          <p:nvPr>
            <p:ph idx="1"/>
          </p:nvPr>
        </p:nvSpPr>
        <p:spPr/>
        <p:txBody>
          <a:bodyPr>
            <a:noAutofit/>
          </a:bodyPr>
          <a:lstStyle/>
          <a:p>
            <a:pPr>
              <a:spcBef>
                <a:spcPts val="400"/>
              </a:spcBef>
            </a:pPr>
            <a:r>
              <a:rPr lang="en-US" sz="2400" dirty="0"/>
              <a:t>When you’re done writing, consider what your novel says</a:t>
            </a:r>
          </a:p>
          <a:p>
            <a:pPr>
              <a:spcBef>
                <a:spcPts val="400"/>
              </a:spcBef>
            </a:pPr>
            <a:r>
              <a:rPr lang="en-US" sz="2400" dirty="0"/>
              <a:t>Ask your early readers what your manuscript says</a:t>
            </a:r>
          </a:p>
          <a:p>
            <a:pPr>
              <a:spcBef>
                <a:spcPts val="400"/>
              </a:spcBef>
            </a:pPr>
            <a:r>
              <a:rPr lang="en-US" sz="2400" dirty="0"/>
              <a:t>Is that what you’d intended to say?</a:t>
            </a:r>
          </a:p>
          <a:p>
            <a:pPr>
              <a:spcBef>
                <a:spcPts val="400"/>
              </a:spcBef>
            </a:pPr>
            <a:r>
              <a:rPr lang="en-US" sz="2400" dirty="0"/>
              <a:t>Once you understand what your novel says and what you want it to say, revise</a:t>
            </a:r>
          </a:p>
          <a:p>
            <a:pPr>
              <a:spcBef>
                <a:spcPts val="400"/>
              </a:spcBef>
            </a:pPr>
            <a:r>
              <a:rPr lang="en-US" sz="2400" dirty="0"/>
              <a:t>Within that revision, tilt every chapter, every scene, every paragraph, every sentence toward that end (Thanks, Barbara Kingsolver.)</a:t>
            </a:r>
          </a:p>
        </p:txBody>
      </p:sp>
      <p:cxnSp>
        <p:nvCxnSpPr>
          <p:cNvPr id="4" name="Straight Connector 3">
            <a:extLst>
              <a:ext uri="{FF2B5EF4-FFF2-40B4-BE49-F238E27FC236}">
                <a16:creationId xmlns:a16="http://schemas.microsoft.com/office/drawing/2014/main" id="{AFDED043-D1A1-9D4A-94C5-AAC68E861223}"/>
              </a:ext>
            </a:extLst>
          </p:cNvPr>
          <p:cNvCxnSpPr>
            <a:cxnSpLocks/>
          </p:cNvCxnSpPr>
          <p:nvPr/>
        </p:nvCxnSpPr>
        <p:spPr>
          <a:xfrm>
            <a:off x="1704437" y="6159952"/>
            <a:ext cx="392476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EDC1F78-9D6B-0946-84DF-AF47B0ED50A5}"/>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23218168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D75D4-9773-A548-9CF8-7F96D146797C}"/>
              </a:ext>
            </a:extLst>
          </p:cNvPr>
          <p:cNvSpPr>
            <a:spLocks noGrp="1"/>
          </p:cNvSpPr>
          <p:nvPr>
            <p:ph type="title"/>
          </p:nvPr>
        </p:nvSpPr>
        <p:spPr/>
        <p:txBody>
          <a:bodyPr/>
          <a:lstStyle/>
          <a:p>
            <a:r>
              <a:rPr lang="en-US" dirty="0"/>
              <a:t>Find Your Own Challenges</a:t>
            </a:r>
          </a:p>
        </p:txBody>
      </p:sp>
      <p:sp>
        <p:nvSpPr>
          <p:cNvPr id="3" name="Content Placeholder 2">
            <a:extLst>
              <a:ext uri="{FF2B5EF4-FFF2-40B4-BE49-F238E27FC236}">
                <a16:creationId xmlns:a16="http://schemas.microsoft.com/office/drawing/2014/main" id="{383EEF68-5A42-BB46-82E6-1191E631C848}"/>
              </a:ext>
            </a:extLst>
          </p:cNvPr>
          <p:cNvSpPr>
            <a:spLocks noGrp="1"/>
          </p:cNvSpPr>
          <p:nvPr>
            <p:ph idx="1"/>
          </p:nvPr>
        </p:nvSpPr>
        <p:spPr>
          <a:xfrm>
            <a:off x="1154954" y="2603500"/>
            <a:ext cx="9516763" cy="4254500"/>
          </a:xfrm>
        </p:spPr>
        <p:txBody>
          <a:bodyPr>
            <a:normAutofit/>
          </a:bodyPr>
          <a:lstStyle/>
          <a:p>
            <a:pPr marL="0" indent="0">
              <a:buNone/>
            </a:pPr>
            <a:r>
              <a:rPr lang="en-US" sz="2400" dirty="0"/>
              <a:t>After a month away from the manuscript, your fresh eyes will find HEAPS of errors, and that’s great!</a:t>
            </a:r>
          </a:p>
          <a:p>
            <a:r>
              <a:rPr lang="en-US" sz="2400" dirty="0"/>
              <a:t>Allow yourself to read without editing. Take notes (on a hard copy or in your word processor,) but resist the urge to edit</a:t>
            </a:r>
          </a:p>
          <a:p>
            <a:r>
              <a:rPr lang="en-US" sz="2400" dirty="0"/>
              <a:t>Examine your story flow, your character, your dialogue, your descriptions</a:t>
            </a:r>
          </a:p>
          <a:p>
            <a:r>
              <a:rPr lang="en-US" sz="2400" dirty="0"/>
              <a:t>Identify and acknowledge your shortcomings. Consider making a list so you can focus on purging them from your  work</a:t>
            </a:r>
            <a:endParaRPr lang="en-US" dirty="0"/>
          </a:p>
        </p:txBody>
      </p:sp>
      <p:sp>
        <p:nvSpPr>
          <p:cNvPr id="4" name="TextBox 3">
            <a:extLst>
              <a:ext uri="{FF2B5EF4-FFF2-40B4-BE49-F238E27FC236}">
                <a16:creationId xmlns:a16="http://schemas.microsoft.com/office/drawing/2014/main" id="{3BED5C0B-C88F-DB49-A700-0F416954CCBF}"/>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3589669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18D3-C196-C64B-82F3-7E60E474E16B}"/>
              </a:ext>
            </a:extLst>
          </p:cNvPr>
          <p:cNvSpPr>
            <a:spLocks noGrp="1"/>
          </p:cNvSpPr>
          <p:nvPr>
            <p:ph type="title"/>
          </p:nvPr>
        </p:nvSpPr>
        <p:spPr/>
        <p:txBody>
          <a:bodyPr/>
          <a:lstStyle/>
          <a:p>
            <a:r>
              <a:rPr lang="en-US" dirty="0"/>
              <a:t>Tense (Because 2020)</a:t>
            </a:r>
          </a:p>
        </p:txBody>
      </p:sp>
      <p:sp>
        <p:nvSpPr>
          <p:cNvPr id="3" name="Content Placeholder 2">
            <a:extLst>
              <a:ext uri="{FF2B5EF4-FFF2-40B4-BE49-F238E27FC236}">
                <a16:creationId xmlns:a16="http://schemas.microsoft.com/office/drawing/2014/main" id="{C047933F-B61B-9E46-B24A-E231E5CCD514}"/>
              </a:ext>
            </a:extLst>
          </p:cNvPr>
          <p:cNvSpPr>
            <a:spLocks noGrp="1"/>
          </p:cNvSpPr>
          <p:nvPr>
            <p:ph idx="1"/>
          </p:nvPr>
        </p:nvSpPr>
        <p:spPr/>
        <p:txBody>
          <a:bodyPr>
            <a:noAutofit/>
          </a:bodyPr>
          <a:lstStyle/>
          <a:p>
            <a:r>
              <a:rPr lang="en-US" sz="2400" dirty="0"/>
              <a:t>Present uses present-tense verbs: </a:t>
            </a:r>
          </a:p>
          <a:p>
            <a:pPr lvl="1"/>
            <a:r>
              <a:rPr lang="en-US" sz="2400" dirty="0"/>
              <a:t>Great way to build tension, put readers right at the action, less time for thinking, higher emotions</a:t>
            </a:r>
          </a:p>
          <a:p>
            <a:r>
              <a:rPr lang="en-US" sz="2400" dirty="0"/>
              <a:t>Past uses past-tense verbs</a:t>
            </a:r>
          </a:p>
          <a:p>
            <a:pPr lvl="1"/>
            <a:r>
              <a:rPr lang="en-US" sz="2400" dirty="0"/>
              <a:t>A little more relaxed, allows for narrator’s perspective with  time, gives readers time to settle in</a:t>
            </a:r>
          </a:p>
          <a:p>
            <a:pPr lvl="1"/>
            <a:r>
              <a:rPr lang="en-US" sz="2400" dirty="0"/>
              <a:t>You know the narrator will survive to tell the tale</a:t>
            </a:r>
          </a:p>
          <a:p>
            <a:r>
              <a:rPr lang="en-US" sz="2400" dirty="0"/>
              <a:t>Future tense is rare, often used with second person POV</a:t>
            </a:r>
          </a:p>
        </p:txBody>
      </p:sp>
      <p:sp>
        <p:nvSpPr>
          <p:cNvPr id="4" name="TextBox 3">
            <a:extLst>
              <a:ext uri="{FF2B5EF4-FFF2-40B4-BE49-F238E27FC236}">
                <a16:creationId xmlns:a16="http://schemas.microsoft.com/office/drawing/2014/main" id="{F671BCDF-FDA0-6B4A-BAD0-9E8F3ABC0207}"/>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610515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E9A4-98F9-3045-A885-731ED7B72A1A}"/>
              </a:ext>
            </a:extLst>
          </p:cNvPr>
          <p:cNvSpPr>
            <a:spLocks noGrp="1"/>
          </p:cNvSpPr>
          <p:nvPr>
            <p:ph type="title"/>
          </p:nvPr>
        </p:nvSpPr>
        <p:spPr/>
        <p:txBody>
          <a:bodyPr/>
          <a:lstStyle/>
          <a:p>
            <a:r>
              <a:rPr lang="en-US" dirty="0"/>
              <a:t>How much can you cut?</a:t>
            </a:r>
          </a:p>
        </p:txBody>
      </p:sp>
      <p:sp>
        <p:nvSpPr>
          <p:cNvPr id="3" name="Content Placeholder 2">
            <a:extLst>
              <a:ext uri="{FF2B5EF4-FFF2-40B4-BE49-F238E27FC236}">
                <a16:creationId xmlns:a16="http://schemas.microsoft.com/office/drawing/2014/main" id="{5595D6C5-AE55-1240-9444-0C8D9230A5B1}"/>
              </a:ext>
            </a:extLst>
          </p:cNvPr>
          <p:cNvSpPr>
            <a:spLocks noGrp="1"/>
          </p:cNvSpPr>
          <p:nvPr>
            <p:ph idx="1"/>
          </p:nvPr>
        </p:nvSpPr>
        <p:spPr>
          <a:xfrm>
            <a:off x="1154954" y="2603500"/>
            <a:ext cx="9421606" cy="3416300"/>
          </a:xfrm>
        </p:spPr>
        <p:txBody>
          <a:bodyPr>
            <a:normAutofit/>
          </a:bodyPr>
          <a:lstStyle/>
          <a:p>
            <a:pPr marL="0" indent="0">
              <a:buNone/>
            </a:pPr>
            <a:r>
              <a:rPr lang="en-US" sz="2400" dirty="0"/>
              <a:t>Start by cutting all of these:</a:t>
            </a:r>
          </a:p>
          <a:p>
            <a:r>
              <a:rPr lang="en-US" sz="2400" dirty="0"/>
              <a:t>Every scene that doesn’t move the protagonist closer to or further from her goals</a:t>
            </a:r>
          </a:p>
          <a:p>
            <a:r>
              <a:rPr lang="en-US" sz="2400" dirty="0"/>
              <a:t>Every character who doesn’t have a purpose</a:t>
            </a:r>
          </a:p>
          <a:p>
            <a:r>
              <a:rPr lang="en-US" sz="2400" dirty="0"/>
              <a:t>Every unnecessary or reiterative paragraph</a:t>
            </a:r>
          </a:p>
          <a:p>
            <a:r>
              <a:rPr lang="en-US" sz="2400" dirty="0"/>
              <a:t>Every unnecessary or reiterative sentence</a:t>
            </a:r>
          </a:p>
          <a:p>
            <a:r>
              <a:rPr lang="en-US" sz="2400" dirty="0"/>
              <a:t>Every unnecessary or reiterative word</a:t>
            </a:r>
          </a:p>
        </p:txBody>
      </p:sp>
      <p:sp>
        <p:nvSpPr>
          <p:cNvPr id="4" name="TextBox 3">
            <a:extLst>
              <a:ext uri="{FF2B5EF4-FFF2-40B4-BE49-F238E27FC236}">
                <a16:creationId xmlns:a16="http://schemas.microsoft.com/office/drawing/2014/main" id="{52DA05FD-DF6F-8E42-824F-038C97C31158}"/>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21853159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E046-330C-B74F-811D-D508AB6B14A2}"/>
              </a:ext>
            </a:extLst>
          </p:cNvPr>
          <p:cNvSpPr>
            <a:spLocks noGrp="1"/>
          </p:cNvSpPr>
          <p:nvPr>
            <p:ph type="title"/>
          </p:nvPr>
        </p:nvSpPr>
        <p:spPr/>
        <p:txBody>
          <a:bodyPr/>
          <a:lstStyle/>
          <a:p>
            <a:r>
              <a:rPr lang="en-US" dirty="0"/>
              <a:t>What Must You Add?</a:t>
            </a:r>
          </a:p>
        </p:txBody>
      </p:sp>
      <p:sp>
        <p:nvSpPr>
          <p:cNvPr id="3" name="Content Placeholder 2">
            <a:extLst>
              <a:ext uri="{FF2B5EF4-FFF2-40B4-BE49-F238E27FC236}">
                <a16:creationId xmlns:a16="http://schemas.microsoft.com/office/drawing/2014/main" id="{673F15AF-A0E1-0C46-BAF4-EBF51307288C}"/>
              </a:ext>
            </a:extLst>
          </p:cNvPr>
          <p:cNvSpPr>
            <a:spLocks noGrp="1"/>
          </p:cNvSpPr>
          <p:nvPr>
            <p:ph idx="1"/>
          </p:nvPr>
        </p:nvSpPr>
        <p:spPr>
          <a:xfrm>
            <a:off x="1154954" y="2603500"/>
            <a:ext cx="9631866" cy="3416300"/>
          </a:xfrm>
        </p:spPr>
        <p:txBody>
          <a:bodyPr>
            <a:noAutofit/>
          </a:bodyPr>
          <a:lstStyle/>
          <a:p>
            <a:r>
              <a:rPr lang="en-US" sz="2400" dirty="0"/>
              <a:t>Your community will have ideas.</a:t>
            </a:r>
          </a:p>
          <a:p>
            <a:r>
              <a:rPr lang="en-US" sz="2400" dirty="0"/>
              <a:t>You will have ideas.</a:t>
            </a:r>
          </a:p>
          <a:p>
            <a:r>
              <a:rPr lang="en-US" sz="2400" dirty="0"/>
              <a:t>You might have ideas for New Stuff To Add. Be wary of this, as adding a new character, issue, treasured token, or problem in chapter 17 will feel like a bandage</a:t>
            </a:r>
          </a:p>
          <a:p>
            <a:r>
              <a:rPr lang="en-US" sz="2400" dirty="0"/>
              <a:t>Weave the new thing through the manuscript to make it believable. This is a lot of work if you need new scenes, new relationships, or a new structure. If it’s small, you can insert a sentence here and there and you’re good</a:t>
            </a:r>
          </a:p>
          <a:p>
            <a:endParaRPr lang="en-US" sz="2400" dirty="0"/>
          </a:p>
        </p:txBody>
      </p:sp>
      <p:cxnSp>
        <p:nvCxnSpPr>
          <p:cNvPr id="5" name="Straight Connector 4">
            <a:extLst>
              <a:ext uri="{FF2B5EF4-FFF2-40B4-BE49-F238E27FC236}">
                <a16:creationId xmlns:a16="http://schemas.microsoft.com/office/drawing/2014/main" id="{949D4247-D206-E74C-898D-50253C72AD2B}"/>
              </a:ext>
            </a:extLst>
          </p:cNvPr>
          <p:cNvCxnSpPr>
            <a:cxnSpLocks/>
          </p:cNvCxnSpPr>
          <p:nvPr/>
        </p:nvCxnSpPr>
        <p:spPr>
          <a:xfrm>
            <a:off x="5346700" y="3987800"/>
            <a:ext cx="25781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BFD0602-D40E-5E48-9B61-FACC85A1587A}"/>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1398267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302A-9824-7541-926B-37CEC9596119}"/>
              </a:ext>
            </a:extLst>
          </p:cNvPr>
          <p:cNvSpPr>
            <a:spLocks noGrp="1"/>
          </p:cNvSpPr>
          <p:nvPr>
            <p:ph type="title"/>
          </p:nvPr>
        </p:nvSpPr>
        <p:spPr/>
        <p:txBody>
          <a:bodyPr/>
          <a:lstStyle/>
          <a:p>
            <a:r>
              <a:rPr lang="en-US" dirty="0"/>
              <a:t>Guaranteed homework</a:t>
            </a:r>
          </a:p>
        </p:txBody>
      </p:sp>
      <p:sp>
        <p:nvSpPr>
          <p:cNvPr id="3" name="Content Placeholder 2">
            <a:extLst>
              <a:ext uri="{FF2B5EF4-FFF2-40B4-BE49-F238E27FC236}">
                <a16:creationId xmlns:a16="http://schemas.microsoft.com/office/drawing/2014/main" id="{3362EC50-42AF-4642-8648-659F5FCA6AE6}"/>
              </a:ext>
            </a:extLst>
          </p:cNvPr>
          <p:cNvSpPr>
            <a:spLocks noGrp="1"/>
          </p:cNvSpPr>
          <p:nvPr>
            <p:ph idx="1"/>
          </p:nvPr>
        </p:nvSpPr>
        <p:spPr/>
        <p:txBody>
          <a:bodyPr>
            <a:normAutofit/>
          </a:bodyPr>
          <a:lstStyle/>
          <a:p>
            <a:pPr marL="0" indent="0">
              <a:buNone/>
            </a:pPr>
            <a:r>
              <a:rPr lang="en-US" sz="2400" dirty="0"/>
              <a:t>When I read your full manuscript, I guarantee I will ask you to do the following:</a:t>
            </a:r>
          </a:p>
          <a:p>
            <a:r>
              <a:rPr lang="en-US" sz="2400" dirty="0"/>
              <a:t>Justify the existence of every character who has a speaking role</a:t>
            </a:r>
          </a:p>
          <a:p>
            <a:r>
              <a:rPr lang="en-US" sz="2400" dirty="0"/>
              <a:t>Justify every scene; how does it move your protagonist forward or set her back?</a:t>
            </a:r>
          </a:p>
          <a:p>
            <a:r>
              <a:rPr lang="en-US" sz="2400" dirty="0"/>
              <a:t>Read the whole manuscript aloud or BONUS! have someone else read it aloud to you</a:t>
            </a:r>
          </a:p>
        </p:txBody>
      </p:sp>
      <p:sp>
        <p:nvSpPr>
          <p:cNvPr id="4" name="Rounded Rectangle 3">
            <a:extLst>
              <a:ext uri="{FF2B5EF4-FFF2-40B4-BE49-F238E27FC236}">
                <a16:creationId xmlns:a16="http://schemas.microsoft.com/office/drawing/2014/main" id="{3FA80C1C-C1DF-6947-B095-B1CDD6BF0CA0}"/>
              </a:ext>
            </a:extLst>
          </p:cNvPr>
          <p:cNvSpPr/>
          <p:nvPr/>
        </p:nvSpPr>
        <p:spPr>
          <a:xfrm>
            <a:off x="7048500" y="5181600"/>
            <a:ext cx="1206500" cy="4572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93F381E-1A09-5740-9C9A-1B7C697D2F23}"/>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17826148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EAD16-8629-FF42-90A7-4FD16C3589BF}"/>
              </a:ext>
            </a:extLst>
          </p:cNvPr>
          <p:cNvSpPr>
            <a:spLocks noGrp="1"/>
          </p:cNvSpPr>
          <p:nvPr>
            <p:ph type="title"/>
          </p:nvPr>
        </p:nvSpPr>
        <p:spPr/>
        <p:txBody>
          <a:bodyPr/>
          <a:lstStyle/>
          <a:p>
            <a:pPr algn="ctr"/>
            <a:r>
              <a:rPr lang="en-US" sz="6000" dirty="0"/>
              <a:t>Standard Manuscript Formatting</a:t>
            </a:r>
          </a:p>
        </p:txBody>
      </p:sp>
    </p:spTree>
    <p:extLst>
      <p:ext uri="{BB962C8B-B14F-4D97-AF65-F5344CB8AC3E}">
        <p14:creationId xmlns:p14="http://schemas.microsoft.com/office/powerpoint/2010/main" val="34021270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080F4-4E95-FC47-A4F3-ECE32BB7B6D2}"/>
              </a:ext>
            </a:extLst>
          </p:cNvPr>
          <p:cNvSpPr>
            <a:spLocks noGrp="1"/>
          </p:cNvSpPr>
          <p:nvPr>
            <p:ph type="title"/>
          </p:nvPr>
        </p:nvSpPr>
        <p:spPr/>
        <p:txBody>
          <a:bodyPr/>
          <a:lstStyle/>
          <a:p>
            <a:r>
              <a:rPr lang="en-US" dirty="0"/>
              <a:t>Full Document (1/2)</a:t>
            </a:r>
          </a:p>
        </p:txBody>
      </p:sp>
      <p:sp>
        <p:nvSpPr>
          <p:cNvPr id="3" name="Content Placeholder 2">
            <a:extLst>
              <a:ext uri="{FF2B5EF4-FFF2-40B4-BE49-F238E27FC236}">
                <a16:creationId xmlns:a16="http://schemas.microsoft.com/office/drawing/2014/main" id="{E4467876-F294-7E4E-A27C-FB697A48E80B}"/>
              </a:ext>
            </a:extLst>
          </p:cNvPr>
          <p:cNvSpPr>
            <a:spLocks noGrp="1"/>
          </p:cNvSpPr>
          <p:nvPr>
            <p:ph idx="1"/>
          </p:nvPr>
        </p:nvSpPr>
        <p:spPr>
          <a:xfrm>
            <a:off x="1154954" y="2603500"/>
            <a:ext cx="9360646" cy="3416300"/>
          </a:xfrm>
        </p:spPr>
        <p:txBody>
          <a:bodyPr>
            <a:noAutofit/>
          </a:bodyPr>
          <a:lstStyle/>
          <a:p>
            <a:r>
              <a:rPr lang="en-US" sz="2400" dirty="0"/>
              <a:t>Standard manuscript formatting is double spaced with no extra space between paragraphs. </a:t>
            </a:r>
          </a:p>
          <a:p>
            <a:r>
              <a:rPr lang="en-US" sz="2400" dirty="0"/>
              <a:t>Use one-inch margins on all sides. MS Word likes to start you at 1.5 inches. Change that in your ”Normal” template</a:t>
            </a:r>
          </a:p>
          <a:p>
            <a:r>
              <a:rPr lang="en-US" sz="2400" dirty="0"/>
              <a:t>Use a 12-point font in Arial or Times New Roman</a:t>
            </a:r>
          </a:p>
          <a:p>
            <a:r>
              <a:rPr lang="en-US" sz="2400" dirty="0"/>
              <a:t>The first line of every paragraph is indented a half inch. Set this in your word processing application so you needn’t indent every paragraph manually</a:t>
            </a:r>
          </a:p>
        </p:txBody>
      </p:sp>
      <p:sp>
        <p:nvSpPr>
          <p:cNvPr id="4" name="TextBox 3">
            <a:extLst>
              <a:ext uri="{FF2B5EF4-FFF2-40B4-BE49-F238E27FC236}">
                <a16:creationId xmlns:a16="http://schemas.microsoft.com/office/drawing/2014/main" id="{D9DBB819-CB4E-D64D-AC0C-19E15BD12747}"/>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21163309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60ED-2D31-B940-9052-379D7E55C827}"/>
              </a:ext>
            </a:extLst>
          </p:cNvPr>
          <p:cNvSpPr>
            <a:spLocks noGrp="1"/>
          </p:cNvSpPr>
          <p:nvPr>
            <p:ph type="title"/>
          </p:nvPr>
        </p:nvSpPr>
        <p:spPr/>
        <p:txBody>
          <a:bodyPr/>
          <a:lstStyle/>
          <a:p>
            <a:r>
              <a:rPr lang="en-US" dirty="0"/>
              <a:t>Full Document (2/2)</a:t>
            </a:r>
          </a:p>
        </p:txBody>
      </p:sp>
      <p:sp>
        <p:nvSpPr>
          <p:cNvPr id="3" name="Content Placeholder 2">
            <a:extLst>
              <a:ext uri="{FF2B5EF4-FFF2-40B4-BE49-F238E27FC236}">
                <a16:creationId xmlns:a16="http://schemas.microsoft.com/office/drawing/2014/main" id="{00D0FAB4-C8B0-9B4A-AF21-A40E045426CA}"/>
              </a:ext>
            </a:extLst>
          </p:cNvPr>
          <p:cNvSpPr>
            <a:spLocks noGrp="1"/>
          </p:cNvSpPr>
          <p:nvPr>
            <p:ph idx="1"/>
          </p:nvPr>
        </p:nvSpPr>
        <p:spPr/>
        <p:txBody>
          <a:bodyPr/>
          <a:lstStyle/>
          <a:p>
            <a:r>
              <a:rPr lang="en-US" sz="2400" dirty="0"/>
              <a:t>Separate scenes with a centered hashtag on its own line.</a:t>
            </a:r>
          </a:p>
          <a:p>
            <a:r>
              <a:rPr lang="en-US" sz="2400" dirty="0"/>
              <a:t>Use only one space after punctuation! </a:t>
            </a:r>
          </a:p>
          <a:p>
            <a:r>
              <a:rPr lang="en-US" sz="2400" dirty="0"/>
              <a:t>Include in your header or footer:</a:t>
            </a:r>
          </a:p>
          <a:p>
            <a:pPr lvl="1"/>
            <a:r>
              <a:rPr lang="en-US" sz="2400" dirty="0"/>
              <a:t>Name </a:t>
            </a:r>
          </a:p>
          <a:p>
            <a:pPr lvl="1"/>
            <a:r>
              <a:rPr lang="en-US" sz="2400" dirty="0"/>
              <a:t>Title</a:t>
            </a:r>
          </a:p>
          <a:p>
            <a:pPr lvl="1"/>
            <a:r>
              <a:rPr lang="en-US" sz="2400" dirty="0"/>
              <a:t>Page number</a:t>
            </a:r>
          </a:p>
          <a:p>
            <a:endParaRPr lang="en-US" dirty="0"/>
          </a:p>
        </p:txBody>
      </p:sp>
      <p:sp>
        <p:nvSpPr>
          <p:cNvPr id="5" name="TextBox 4">
            <a:extLst>
              <a:ext uri="{FF2B5EF4-FFF2-40B4-BE49-F238E27FC236}">
                <a16:creationId xmlns:a16="http://schemas.microsoft.com/office/drawing/2014/main" id="{9C6F3903-DB2A-A348-A5FA-C7E49FD82572}"/>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17644530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677F57-2619-8F49-8475-08A6875E70D6}"/>
              </a:ext>
            </a:extLst>
          </p:cNvPr>
          <p:cNvPicPr>
            <a:picLocks noChangeAspect="1"/>
          </p:cNvPicPr>
          <p:nvPr/>
        </p:nvPicPr>
        <p:blipFill rotWithShape="1">
          <a:blip r:embed="rId2"/>
          <a:srcRect b="15381"/>
          <a:stretch/>
        </p:blipFill>
        <p:spPr>
          <a:xfrm>
            <a:off x="0" y="-200032"/>
            <a:ext cx="12192000" cy="6787801"/>
          </a:xfrm>
          <a:prstGeom prst="rect">
            <a:avLst/>
          </a:prstGeom>
        </p:spPr>
      </p:pic>
      <p:sp>
        <p:nvSpPr>
          <p:cNvPr id="10" name="Right Arrow 9">
            <a:extLst>
              <a:ext uri="{FF2B5EF4-FFF2-40B4-BE49-F238E27FC236}">
                <a16:creationId xmlns:a16="http://schemas.microsoft.com/office/drawing/2014/main" id="{71402459-94D7-6942-A129-284DDC065D31}"/>
              </a:ext>
            </a:extLst>
          </p:cNvPr>
          <p:cNvSpPr/>
          <p:nvPr/>
        </p:nvSpPr>
        <p:spPr>
          <a:xfrm>
            <a:off x="1305923" y="2472411"/>
            <a:ext cx="711200" cy="25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88922EE3-84D5-8844-ACC1-EE1F6A2F9A62}"/>
              </a:ext>
            </a:extLst>
          </p:cNvPr>
          <p:cNvCxnSpPr>
            <a:cxnSpLocks/>
          </p:cNvCxnSpPr>
          <p:nvPr/>
        </p:nvCxnSpPr>
        <p:spPr>
          <a:xfrm>
            <a:off x="2209800" y="2746368"/>
            <a:ext cx="532746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95E1CC-FEB9-D94F-99F0-BEDE0FD38585}"/>
              </a:ext>
            </a:extLst>
          </p:cNvPr>
          <p:cNvCxnSpPr>
            <a:cxnSpLocks/>
          </p:cNvCxnSpPr>
          <p:nvPr/>
        </p:nvCxnSpPr>
        <p:spPr>
          <a:xfrm>
            <a:off x="2209800" y="3330568"/>
            <a:ext cx="5327469" cy="2540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3702205-2D01-E347-B554-FEF04F688E0C}"/>
              </a:ext>
            </a:extLst>
          </p:cNvPr>
          <p:cNvCxnSpPr>
            <a:cxnSpLocks/>
          </p:cNvCxnSpPr>
          <p:nvPr/>
        </p:nvCxnSpPr>
        <p:spPr>
          <a:xfrm>
            <a:off x="2209800" y="3876668"/>
            <a:ext cx="524909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E17C42-2DC4-4F4E-8808-438A95CDD4C7}"/>
              </a:ext>
            </a:extLst>
          </p:cNvPr>
          <p:cNvCxnSpPr>
            <a:cxnSpLocks/>
          </p:cNvCxnSpPr>
          <p:nvPr/>
        </p:nvCxnSpPr>
        <p:spPr>
          <a:xfrm>
            <a:off x="2209800" y="4422768"/>
            <a:ext cx="52752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4B0E3E4-F7F3-C64E-81B7-CB6406B0EBE7}"/>
              </a:ext>
            </a:extLst>
          </p:cNvPr>
          <p:cNvCxnSpPr>
            <a:cxnSpLocks/>
          </p:cNvCxnSpPr>
          <p:nvPr/>
        </p:nvCxnSpPr>
        <p:spPr>
          <a:xfrm>
            <a:off x="2209800" y="5006968"/>
            <a:ext cx="524909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Down Arrow 20">
            <a:extLst>
              <a:ext uri="{FF2B5EF4-FFF2-40B4-BE49-F238E27FC236}">
                <a16:creationId xmlns:a16="http://schemas.microsoft.com/office/drawing/2014/main" id="{13FE576B-9C35-3740-927B-2F622385969F}"/>
              </a:ext>
            </a:extLst>
          </p:cNvPr>
          <p:cNvSpPr/>
          <p:nvPr/>
        </p:nvSpPr>
        <p:spPr>
          <a:xfrm rot="10800000">
            <a:off x="2144486" y="810"/>
            <a:ext cx="65314" cy="11887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a:extLst>
              <a:ext uri="{FF2B5EF4-FFF2-40B4-BE49-F238E27FC236}">
                <a16:creationId xmlns:a16="http://schemas.microsoft.com/office/drawing/2014/main" id="{69459800-0C39-CA46-9DF2-1EA88FE1A924}"/>
              </a:ext>
            </a:extLst>
          </p:cNvPr>
          <p:cNvSpPr/>
          <p:nvPr/>
        </p:nvSpPr>
        <p:spPr>
          <a:xfrm rot="10800000">
            <a:off x="91077" y="1965447"/>
            <a:ext cx="121484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F8C7C7B5-E2A8-0E47-8EDB-BF5DEB274A80}"/>
              </a:ext>
            </a:extLst>
          </p:cNvPr>
          <p:cNvSpPr/>
          <p:nvPr/>
        </p:nvSpPr>
        <p:spPr>
          <a:xfrm>
            <a:off x="7641771" y="270231"/>
            <a:ext cx="3461658" cy="770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FE7AC0EE-4952-D54C-908B-CF6CC20ABEA1}"/>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27883147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CF4F8-804B-D443-8F29-B46CB922CD43}"/>
              </a:ext>
            </a:extLst>
          </p:cNvPr>
          <p:cNvSpPr>
            <a:spLocks noGrp="1"/>
          </p:cNvSpPr>
          <p:nvPr>
            <p:ph type="title"/>
          </p:nvPr>
        </p:nvSpPr>
        <p:spPr>
          <a:xfrm>
            <a:off x="1154954" y="973668"/>
            <a:ext cx="8761413" cy="706964"/>
          </a:xfrm>
        </p:spPr>
        <p:txBody>
          <a:bodyPr/>
          <a:lstStyle/>
          <a:p>
            <a:r>
              <a:rPr lang="en-US" dirty="0"/>
              <a:t>Title Page</a:t>
            </a:r>
          </a:p>
        </p:txBody>
      </p:sp>
      <p:sp>
        <p:nvSpPr>
          <p:cNvPr id="3" name="Content Placeholder 2">
            <a:extLst>
              <a:ext uri="{FF2B5EF4-FFF2-40B4-BE49-F238E27FC236}">
                <a16:creationId xmlns:a16="http://schemas.microsoft.com/office/drawing/2014/main" id="{39A1B6EC-2D00-564C-94F5-ED95B8DB0F4D}"/>
              </a:ext>
            </a:extLst>
          </p:cNvPr>
          <p:cNvSpPr>
            <a:spLocks noGrp="1"/>
          </p:cNvSpPr>
          <p:nvPr>
            <p:ph idx="1"/>
          </p:nvPr>
        </p:nvSpPr>
        <p:spPr>
          <a:xfrm>
            <a:off x="1154954" y="2603500"/>
            <a:ext cx="8825659" cy="3416300"/>
          </a:xfrm>
        </p:spPr>
        <p:txBody>
          <a:bodyPr>
            <a:noAutofit/>
          </a:bodyPr>
          <a:lstStyle/>
          <a:p>
            <a:pPr>
              <a:spcBef>
                <a:spcPts val="400"/>
              </a:spcBef>
            </a:pPr>
            <a:r>
              <a:rPr lang="en-US" sz="2400" dirty="0"/>
              <a:t>In the upper left corner, single-spaced and justified left, include your name, physical address, email address, phone number, and website (if you have one) </a:t>
            </a:r>
          </a:p>
          <a:p>
            <a:pPr>
              <a:spcBef>
                <a:spcPts val="400"/>
              </a:spcBef>
            </a:pPr>
            <a:r>
              <a:rPr lang="en-US" sz="2400" dirty="0"/>
              <a:t>In the upper right corner, single-spaced and justified right, include your genre, audience, and word count</a:t>
            </a:r>
          </a:p>
          <a:p>
            <a:pPr>
              <a:spcBef>
                <a:spcPts val="400"/>
              </a:spcBef>
            </a:pPr>
            <a:r>
              <a:rPr lang="en-US" sz="2400" dirty="0"/>
              <a:t>Center your title on the page in all caps </a:t>
            </a:r>
          </a:p>
          <a:p>
            <a:pPr>
              <a:spcBef>
                <a:spcPts val="400"/>
              </a:spcBef>
            </a:pPr>
            <a:r>
              <a:rPr lang="en-US" sz="2400" dirty="0"/>
              <a:t>Two spaces below your title, write “By Your Name” on a single line or two</a:t>
            </a:r>
          </a:p>
          <a:p>
            <a:pPr>
              <a:spcBef>
                <a:spcPts val="400"/>
              </a:spcBef>
            </a:pPr>
            <a:r>
              <a:rPr lang="en-US" sz="2400" dirty="0"/>
              <a:t>Use no header or footer</a:t>
            </a:r>
          </a:p>
        </p:txBody>
      </p:sp>
      <p:sp>
        <p:nvSpPr>
          <p:cNvPr id="4" name="TextBox 3">
            <a:extLst>
              <a:ext uri="{FF2B5EF4-FFF2-40B4-BE49-F238E27FC236}">
                <a16:creationId xmlns:a16="http://schemas.microsoft.com/office/drawing/2014/main" id="{80EDB000-CE31-1A46-94C5-33404757567C}"/>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11134806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8F6C8F-753C-CB43-BE06-16FD80731DBB}"/>
              </a:ext>
            </a:extLst>
          </p:cNvPr>
          <p:cNvSpPr/>
          <p:nvPr/>
        </p:nvSpPr>
        <p:spPr>
          <a:xfrm>
            <a:off x="-114300" y="0"/>
            <a:ext cx="12674600" cy="7137400"/>
          </a:xfrm>
          <a:prstGeom prst="rect">
            <a:avLst/>
          </a:prstGeom>
          <a:gradFill flip="none" rotWithShape="1">
            <a:gsLst>
              <a:gs pos="0">
                <a:srgbClr val="4D2456">
                  <a:shade val="30000"/>
                  <a:satMod val="115000"/>
                </a:srgbClr>
              </a:gs>
              <a:gs pos="50000">
                <a:srgbClr val="4D2456">
                  <a:shade val="67500"/>
                  <a:satMod val="115000"/>
                </a:srgbClr>
              </a:gs>
              <a:gs pos="100000">
                <a:srgbClr val="4D2456">
                  <a:shade val="100000"/>
                  <a:satMod val="115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0A58FC67-C81A-624A-B028-748BC0A70AEB}"/>
              </a:ext>
            </a:extLst>
          </p:cNvPr>
          <p:cNvPicPr>
            <a:picLocks noChangeAspect="1"/>
          </p:cNvPicPr>
          <p:nvPr/>
        </p:nvPicPr>
        <p:blipFill>
          <a:blip r:embed="rId3"/>
          <a:stretch>
            <a:fillRect/>
          </a:stretch>
        </p:blipFill>
        <p:spPr>
          <a:xfrm>
            <a:off x="3975100" y="139700"/>
            <a:ext cx="5308222" cy="6858000"/>
          </a:xfrm>
          <a:prstGeom prst="rect">
            <a:avLst/>
          </a:prstGeom>
          <a:ln>
            <a:solidFill>
              <a:srgbClr val="7030A0"/>
            </a:solidFill>
          </a:ln>
        </p:spPr>
      </p:pic>
      <p:grpSp>
        <p:nvGrpSpPr>
          <p:cNvPr id="25" name="Group 24">
            <a:extLst>
              <a:ext uri="{FF2B5EF4-FFF2-40B4-BE49-F238E27FC236}">
                <a16:creationId xmlns:a16="http://schemas.microsoft.com/office/drawing/2014/main" id="{A73C61A9-B4ED-214C-AED7-00E72B0AF30B}"/>
              </a:ext>
            </a:extLst>
          </p:cNvPr>
          <p:cNvGrpSpPr/>
          <p:nvPr/>
        </p:nvGrpSpPr>
        <p:grpSpPr>
          <a:xfrm>
            <a:off x="9194422" y="139700"/>
            <a:ext cx="3149978" cy="1600200"/>
            <a:chOff x="9194422" y="139700"/>
            <a:chExt cx="3149978" cy="1600200"/>
          </a:xfrm>
        </p:grpSpPr>
        <p:sp>
          <p:nvSpPr>
            <p:cNvPr id="13" name="Rounded Rectangular Callout 12">
              <a:extLst>
                <a:ext uri="{FF2B5EF4-FFF2-40B4-BE49-F238E27FC236}">
                  <a16:creationId xmlns:a16="http://schemas.microsoft.com/office/drawing/2014/main" id="{FF38A2E4-F2F4-D04E-890A-051DE29412CF}"/>
                </a:ext>
              </a:extLst>
            </p:cNvPr>
            <p:cNvSpPr/>
            <p:nvPr/>
          </p:nvSpPr>
          <p:spPr>
            <a:xfrm>
              <a:off x="9194422" y="139700"/>
              <a:ext cx="3149978" cy="1600200"/>
            </a:xfrm>
            <a:prstGeom prst="wedgeRoundRectCallout">
              <a:avLst>
                <a:gd name="adj1" fmla="val -67183"/>
                <a:gd name="adj2" fmla="val -52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120635C9-FF71-7644-8EE4-14ECA5849C14}"/>
                </a:ext>
              </a:extLst>
            </p:cNvPr>
            <p:cNvPicPr>
              <a:picLocks noChangeAspect="1"/>
            </p:cNvPicPr>
            <p:nvPr/>
          </p:nvPicPr>
          <p:blipFill rotWithShape="1">
            <a:blip r:embed="rId4"/>
            <a:srcRect l="21600" t="40508" r="30981" b="40798"/>
            <a:stretch/>
          </p:blipFill>
          <p:spPr>
            <a:xfrm>
              <a:off x="9470523" y="476250"/>
              <a:ext cx="2610311" cy="869950"/>
            </a:xfrm>
            <a:prstGeom prst="rect">
              <a:avLst/>
            </a:prstGeom>
          </p:spPr>
        </p:pic>
      </p:grpSp>
      <p:grpSp>
        <p:nvGrpSpPr>
          <p:cNvPr id="27" name="Group 26">
            <a:extLst>
              <a:ext uri="{FF2B5EF4-FFF2-40B4-BE49-F238E27FC236}">
                <a16:creationId xmlns:a16="http://schemas.microsoft.com/office/drawing/2014/main" id="{1176BC1A-BC06-424B-A640-3016F10C210C}"/>
              </a:ext>
            </a:extLst>
          </p:cNvPr>
          <p:cNvGrpSpPr/>
          <p:nvPr/>
        </p:nvGrpSpPr>
        <p:grpSpPr>
          <a:xfrm>
            <a:off x="0" y="101600"/>
            <a:ext cx="3886200" cy="2743200"/>
            <a:chOff x="0" y="101600"/>
            <a:chExt cx="3886200" cy="2743200"/>
          </a:xfrm>
        </p:grpSpPr>
        <p:sp>
          <p:nvSpPr>
            <p:cNvPr id="11" name="Rounded Rectangular Callout 10">
              <a:extLst>
                <a:ext uri="{FF2B5EF4-FFF2-40B4-BE49-F238E27FC236}">
                  <a16:creationId xmlns:a16="http://schemas.microsoft.com/office/drawing/2014/main" id="{DF108D15-1059-E444-A1A4-D5B562BAD3C7}"/>
                </a:ext>
              </a:extLst>
            </p:cNvPr>
            <p:cNvSpPr/>
            <p:nvPr/>
          </p:nvSpPr>
          <p:spPr>
            <a:xfrm>
              <a:off x="0" y="101600"/>
              <a:ext cx="3886200" cy="2743200"/>
            </a:xfrm>
            <a:prstGeom prst="wedgeRoundRectCallout">
              <a:avLst>
                <a:gd name="adj1" fmla="val 64391"/>
                <a:gd name="adj2" fmla="val -167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25D4DE36-4CE4-2148-870E-B3FE52AFD725}"/>
                </a:ext>
              </a:extLst>
            </p:cNvPr>
            <p:cNvPicPr>
              <a:picLocks noChangeAspect="1"/>
            </p:cNvPicPr>
            <p:nvPr/>
          </p:nvPicPr>
          <p:blipFill rotWithShape="1">
            <a:blip r:embed="rId5"/>
            <a:srcRect l="26825" t="33036" r="16812" b="25996"/>
            <a:stretch/>
          </p:blipFill>
          <p:spPr>
            <a:xfrm>
              <a:off x="272671" y="539750"/>
              <a:ext cx="3200779" cy="1917700"/>
            </a:xfrm>
            <a:prstGeom prst="rect">
              <a:avLst/>
            </a:prstGeom>
          </p:spPr>
        </p:pic>
      </p:grpSp>
      <p:grpSp>
        <p:nvGrpSpPr>
          <p:cNvPr id="28" name="Group 27">
            <a:extLst>
              <a:ext uri="{FF2B5EF4-FFF2-40B4-BE49-F238E27FC236}">
                <a16:creationId xmlns:a16="http://schemas.microsoft.com/office/drawing/2014/main" id="{02750996-7A6A-6443-BAB0-4F2A22C14BC1}"/>
              </a:ext>
            </a:extLst>
          </p:cNvPr>
          <p:cNvGrpSpPr/>
          <p:nvPr/>
        </p:nvGrpSpPr>
        <p:grpSpPr>
          <a:xfrm>
            <a:off x="520322" y="3924300"/>
            <a:ext cx="3593722" cy="2743200"/>
            <a:chOff x="520322" y="3924300"/>
            <a:chExt cx="3593722" cy="2743200"/>
          </a:xfrm>
        </p:grpSpPr>
        <p:sp>
          <p:nvSpPr>
            <p:cNvPr id="14" name="Rounded Rectangular Callout 13">
              <a:extLst>
                <a:ext uri="{FF2B5EF4-FFF2-40B4-BE49-F238E27FC236}">
                  <a16:creationId xmlns:a16="http://schemas.microsoft.com/office/drawing/2014/main" id="{182E8F6F-D9F3-ED49-9428-C573C9FD92EB}"/>
                </a:ext>
              </a:extLst>
            </p:cNvPr>
            <p:cNvSpPr/>
            <p:nvPr/>
          </p:nvSpPr>
          <p:spPr>
            <a:xfrm>
              <a:off x="520322" y="3924300"/>
              <a:ext cx="3593722" cy="2743200"/>
            </a:xfrm>
            <a:prstGeom prst="wedgeRoundRectCallout">
              <a:avLst>
                <a:gd name="adj1" fmla="val 100819"/>
                <a:gd name="adj2" fmla="val -619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290E9889-16D2-E94E-89AA-F75E8A493B3F}"/>
                </a:ext>
              </a:extLst>
            </p:cNvPr>
            <p:cNvPicPr>
              <a:picLocks noChangeAspect="1"/>
            </p:cNvPicPr>
            <p:nvPr/>
          </p:nvPicPr>
          <p:blipFill rotWithShape="1">
            <a:blip r:embed="rId6"/>
            <a:srcRect l="7789" t="9358" r="10668" b="10629"/>
            <a:stretch/>
          </p:blipFill>
          <p:spPr>
            <a:xfrm>
              <a:off x="938852" y="4356101"/>
              <a:ext cx="2785548" cy="1816099"/>
            </a:xfrm>
            <a:prstGeom prst="rect">
              <a:avLst/>
            </a:prstGeom>
          </p:spPr>
        </p:pic>
      </p:grpSp>
      <p:grpSp>
        <p:nvGrpSpPr>
          <p:cNvPr id="26" name="Group 25">
            <a:extLst>
              <a:ext uri="{FF2B5EF4-FFF2-40B4-BE49-F238E27FC236}">
                <a16:creationId xmlns:a16="http://schemas.microsoft.com/office/drawing/2014/main" id="{D35AC3AB-029B-9144-8DA0-58D977BDB131}"/>
              </a:ext>
            </a:extLst>
          </p:cNvPr>
          <p:cNvGrpSpPr/>
          <p:nvPr/>
        </p:nvGrpSpPr>
        <p:grpSpPr>
          <a:xfrm>
            <a:off x="8387972" y="3429000"/>
            <a:ext cx="3593722" cy="2032000"/>
            <a:chOff x="8387972" y="3429000"/>
            <a:chExt cx="3593722" cy="2032000"/>
          </a:xfrm>
        </p:grpSpPr>
        <p:sp>
          <p:nvSpPr>
            <p:cNvPr id="15" name="Rounded Rectangular Callout 14">
              <a:extLst>
                <a:ext uri="{FF2B5EF4-FFF2-40B4-BE49-F238E27FC236}">
                  <a16:creationId xmlns:a16="http://schemas.microsoft.com/office/drawing/2014/main" id="{AC4B9A98-60B8-BF4A-A932-CE9487F4156F}"/>
                </a:ext>
              </a:extLst>
            </p:cNvPr>
            <p:cNvSpPr/>
            <p:nvPr/>
          </p:nvSpPr>
          <p:spPr>
            <a:xfrm>
              <a:off x="8387972" y="3429000"/>
              <a:ext cx="3593722" cy="2032000"/>
            </a:xfrm>
            <a:prstGeom prst="wedgeRoundRectCallout">
              <a:avLst>
                <a:gd name="adj1" fmla="val -87638"/>
                <a:gd name="adj2" fmla="val -494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3368FE12-95B0-5747-9F63-9CD835B65DC3}"/>
                </a:ext>
              </a:extLst>
            </p:cNvPr>
            <p:cNvPicPr>
              <a:picLocks noChangeAspect="1"/>
            </p:cNvPicPr>
            <p:nvPr/>
          </p:nvPicPr>
          <p:blipFill rotWithShape="1">
            <a:blip r:embed="rId7"/>
            <a:srcRect l="5608" t="13166" r="8533" b="14825"/>
            <a:stretch/>
          </p:blipFill>
          <p:spPr>
            <a:xfrm>
              <a:off x="8785045" y="3822702"/>
              <a:ext cx="2886633" cy="1219199"/>
            </a:xfrm>
            <a:prstGeom prst="rect">
              <a:avLst/>
            </a:prstGeom>
          </p:spPr>
        </p:pic>
      </p:grpSp>
      <p:sp>
        <p:nvSpPr>
          <p:cNvPr id="16" name="TextBox 15">
            <a:extLst>
              <a:ext uri="{FF2B5EF4-FFF2-40B4-BE49-F238E27FC236}">
                <a16:creationId xmlns:a16="http://schemas.microsoft.com/office/drawing/2014/main" id="{4FDFAD5A-F049-D746-8803-3CAE014EB93F}"/>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202503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53CD4-8552-314F-BD59-0848E91CCDDE}"/>
              </a:ext>
            </a:extLst>
          </p:cNvPr>
          <p:cNvSpPr>
            <a:spLocks noGrp="1"/>
          </p:cNvSpPr>
          <p:nvPr>
            <p:ph type="title"/>
          </p:nvPr>
        </p:nvSpPr>
        <p:spPr/>
        <p:txBody>
          <a:bodyPr/>
          <a:lstStyle/>
          <a:p>
            <a:r>
              <a:rPr lang="en-US" dirty="0"/>
              <a:t>Chapter Start and Section Start</a:t>
            </a:r>
          </a:p>
        </p:txBody>
      </p:sp>
      <p:sp>
        <p:nvSpPr>
          <p:cNvPr id="3" name="Content Placeholder 2">
            <a:extLst>
              <a:ext uri="{FF2B5EF4-FFF2-40B4-BE49-F238E27FC236}">
                <a16:creationId xmlns:a16="http://schemas.microsoft.com/office/drawing/2014/main" id="{A800EB7E-2F8D-A944-820C-C0F76AC81ED0}"/>
              </a:ext>
            </a:extLst>
          </p:cNvPr>
          <p:cNvSpPr>
            <a:spLocks noGrp="1"/>
          </p:cNvSpPr>
          <p:nvPr>
            <p:ph idx="1"/>
          </p:nvPr>
        </p:nvSpPr>
        <p:spPr/>
        <p:txBody>
          <a:bodyPr>
            <a:normAutofit lnSpcReduction="10000"/>
          </a:bodyPr>
          <a:lstStyle/>
          <a:p>
            <a:r>
              <a:rPr lang="en-US" sz="2400" dirty="0"/>
              <a:t>Every chapter starts on a new page</a:t>
            </a:r>
          </a:p>
          <a:p>
            <a:r>
              <a:rPr lang="en-US" sz="2400" dirty="0"/>
              <a:t>Place chapter number 1/4 – 1/3 down the page</a:t>
            </a:r>
          </a:p>
          <a:p>
            <a:r>
              <a:rPr lang="en-US" sz="2400" dirty="0"/>
              <a:t>Numerals (2) and spelled numbers (two) are fine for chapters</a:t>
            </a:r>
          </a:p>
          <a:p>
            <a:r>
              <a:rPr lang="en-US" sz="2400" dirty="0"/>
              <a:t>Start first paragraph 2-6 lines below the chapter number</a:t>
            </a:r>
          </a:p>
          <a:p>
            <a:r>
              <a:rPr lang="en-US" sz="2400" dirty="0"/>
              <a:t>First line of first paragraph is justified left</a:t>
            </a:r>
          </a:p>
          <a:p>
            <a:r>
              <a:rPr lang="en-US" sz="2400" dirty="0"/>
              <a:t>Section starts, after hashtag, start two spaces below the hashtag, also justified left</a:t>
            </a:r>
          </a:p>
        </p:txBody>
      </p:sp>
      <p:sp>
        <p:nvSpPr>
          <p:cNvPr id="4" name="TextBox 3">
            <a:extLst>
              <a:ext uri="{FF2B5EF4-FFF2-40B4-BE49-F238E27FC236}">
                <a16:creationId xmlns:a16="http://schemas.microsoft.com/office/drawing/2014/main" id="{4A3972EA-0DC3-BC4F-85BE-2BE45522FB2B}"/>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326063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69438-1FC6-3941-9B86-36804C089920}"/>
              </a:ext>
            </a:extLst>
          </p:cNvPr>
          <p:cNvSpPr>
            <a:spLocks noGrp="1"/>
          </p:cNvSpPr>
          <p:nvPr>
            <p:ph type="title"/>
          </p:nvPr>
        </p:nvSpPr>
        <p:spPr/>
        <p:txBody>
          <a:bodyPr/>
          <a:lstStyle/>
          <a:p>
            <a:r>
              <a:rPr lang="en-US" dirty="0"/>
              <a:t>Trickle Truthing</a:t>
            </a:r>
          </a:p>
        </p:txBody>
      </p:sp>
      <p:sp>
        <p:nvSpPr>
          <p:cNvPr id="3" name="Content Placeholder 2">
            <a:extLst>
              <a:ext uri="{FF2B5EF4-FFF2-40B4-BE49-F238E27FC236}">
                <a16:creationId xmlns:a16="http://schemas.microsoft.com/office/drawing/2014/main" id="{8D6235DB-5170-C649-9773-1C3FED4DD49D}"/>
              </a:ext>
            </a:extLst>
          </p:cNvPr>
          <p:cNvSpPr>
            <a:spLocks noGrp="1"/>
          </p:cNvSpPr>
          <p:nvPr>
            <p:ph idx="1"/>
          </p:nvPr>
        </p:nvSpPr>
        <p:spPr/>
        <p:txBody>
          <a:bodyPr>
            <a:noAutofit/>
          </a:bodyPr>
          <a:lstStyle/>
          <a:p>
            <a:r>
              <a:rPr lang="en-US" sz="2400" dirty="0"/>
              <a:t>Leave room for the reader to digest</a:t>
            </a:r>
          </a:p>
          <a:p>
            <a:r>
              <a:rPr lang="en-US" sz="2400" dirty="0"/>
              <a:t>Synapses keep their brains working and interested; spoon feeding bores them (Thanks, Andrew Karre!)</a:t>
            </a:r>
          </a:p>
          <a:p>
            <a:r>
              <a:rPr lang="en-US" sz="2400" dirty="0"/>
              <a:t>Show readers exactly what they need, and no more</a:t>
            </a:r>
          </a:p>
          <a:p>
            <a:pPr lvl="1"/>
            <a:r>
              <a:rPr lang="en-US" sz="2400" dirty="0"/>
              <a:t>Fab’s uncle is dead</a:t>
            </a:r>
          </a:p>
          <a:p>
            <a:pPr lvl="1"/>
            <a:r>
              <a:rPr lang="en-US" sz="2400" dirty="0"/>
              <a:t>He was murdered</a:t>
            </a:r>
          </a:p>
          <a:p>
            <a:pPr lvl="1"/>
            <a:r>
              <a:rPr lang="en-US" sz="2400" dirty="0"/>
              <a:t>It’s unsolved</a:t>
            </a:r>
          </a:p>
          <a:p>
            <a:pPr lvl="1"/>
            <a:r>
              <a:rPr lang="en-US" sz="2400" dirty="0"/>
              <a:t>Also, the dude you already hate did it</a:t>
            </a:r>
          </a:p>
        </p:txBody>
      </p:sp>
      <p:cxnSp>
        <p:nvCxnSpPr>
          <p:cNvPr id="4" name="Straight Connector 3">
            <a:extLst>
              <a:ext uri="{FF2B5EF4-FFF2-40B4-BE49-F238E27FC236}">
                <a16:creationId xmlns:a16="http://schemas.microsoft.com/office/drawing/2014/main" id="{3E04E654-AF5A-F947-B901-FAE918B75C82}"/>
              </a:ext>
            </a:extLst>
          </p:cNvPr>
          <p:cNvCxnSpPr>
            <a:cxnSpLocks/>
          </p:cNvCxnSpPr>
          <p:nvPr/>
        </p:nvCxnSpPr>
        <p:spPr>
          <a:xfrm>
            <a:off x="5646295" y="3882452"/>
            <a:ext cx="3317823"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DAA7F31-7CB2-7B48-9222-B1E6DA1B6BA5}"/>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2758797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15AE54-2D13-BE4F-9462-7256C91F376D}"/>
              </a:ext>
            </a:extLst>
          </p:cNvPr>
          <p:cNvPicPr>
            <a:picLocks noChangeAspect="1"/>
          </p:cNvPicPr>
          <p:nvPr/>
        </p:nvPicPr>
        <p:blipFill>
          <a:blip r:embed="rId3"/>
          <a:stretch>
            <a:fillRect/>
          </a:stretch>
        </p:blipFill>
        <p:spPr>
          <a:xfrm>
            <a:off x="0" y="-1"/>
            <a:ext cx="12192000" cy="7255099"/>
          </a:xfrm>
          <a:prstGeom prst="rect">
            <a:avLst/>
          </a:prstGeom>
        </p:spPr>
      </p:pic>
      <p:sp>
        <p:nvSpPr>
          <p:cNvPr id="6" name="Down Arrow 5">
            <a:extLst>
              <a:ext uri="{FF2B5EF4-FFF2-40B4-BE49-F238E27FC236}">
                <a16:creationId xmlns:a16="http://schemas.microsoft.com/office/drawing/2014/main" id="{61A87F1D-5F2A-3640-8B75-076023321396}"/>
              </a:ext>
            </a:extLst>
          </p:cNvPr>
          <p:cNvSpPr/>
          <p:nvPr/>
        </p:nvSpPr>
        <p:spPr>
          <a:xfrm>
            <a:off x="5708469" y="104503"/>
            <a:ext cx="522514" cy="4480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D281D0A-5792-F844-A2E7-D07126F11D35}"/>
              </a:ext>
            </a:extLst>
          </p:cNvPr>
          <p:cNvSpPr/>
          <p:nvPr/>
        </p:nvSpPr>
        <p:spPr>
          <a:xfrm>
            <a:off x="7001691" y="-1"/>
            <a:ext cx="4167052" cy="5747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F89094B8-849D-EF4B-A48A-66228FCA3F31}"/>
              </a:ext>
            </a:extLst>
          </p:cNvPr>
          <p:cNvCxnSpPr/>
          <p:nvPr/>
        </p:nvCxnSpPr>
        <p:spPr>
          <a:xfrm>
            <a:off x="1332411" y="5760720"/>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Right Brace 9">
            <a:extLst>
              <a:ext uri="{FF2B5EF4-FFF2-40B4-BE49-F238E27FC236}">
                <a16:creationId xmlns:a16="http://schemas.microsoft.com/office/drawing/2014/main" id="{86D032F6-6106-FE4D-A47A-3AF5A809DF40}"/>
              </a:ext>
            </a:extLst>
          </p:cNvPr>
          <p:cNvSpPr/>
          <p:nvPr/>
        </p:nvSpPr>
        <p:spPr>
          <a:xfrm>
            <a:off x="6779620" y="4689566"/>
            <a:ext cx="457200" cy="107115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B87253B6-EDE6-BE42-AD8B-CF4B433B71FA}"/>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25687496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3985-D36F-FE42-A00F-288579FC7132}"/>
              </a:ext>
            </a:extLst>
          </p:cNvPr>
          <p:cNvSpPr>
            <a:spLocks noGrp="1"/>
          </p:cNvSpPr>
          <p:nvPr>
            <p:ph type="ctrTitle"/>
          </p:nvPr>
        </p:nvSpPr>
        <p:spPr/>
        <p:txBody>
          <a:bodyPr/>
          <a:lstStyle/>
          <a:p>
            <a:pPr algn="ctr"/>
            <a:r>
              <a:rPr lang="en-US" sz="9600" dirty="0"/>
              <a:t>Questions?</a:t>
            </a:r>
          </a:p>
        </p:txBody>
      </p:sp>
    </p:spTree>
    <p:extLst>
      <p:ext uri="{BB962C8B-B14F-4D97-AF65-F5344CB8AC3E}">
        <p14:creationId xmlns:p14="http://schemas.microsoft.com/office/powerpoint/2010/main" val="1616625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3B21-477D-EB46-B442-EE3EE84622F7}"/>
              </a:ext>
            </a:extLst>
          </p:cNvPr>
          <p:cNvSpPr>
            <a:spLocks noGrp="1"/>
          </p:cNvSpPr>
          <p:nvPr>
            <p:ph type="title"/>
          </p:nvPr>
        </p:nvSpPr>
        <p:spPr/>
        <p:txBody>
          <a:bodyPr/>
          <a:lstStyle/>
          <a:p>
            <a:r>
              <a:rPr lang="en-US" dirty="0"/>
              <a:t>Beware of Stereotypes</a:t>
            </a:r>
          </a:p>
        </p:txBody>
      </p:sp>
      <p:sp>
        <p:nvSpPr>
          <p:cNvPr id="3" name="Content Placeholder 2">
            <a:extLst>
              <a:ext uri="{FF2B5EF4-FFF2-40B4-BE49-F238E27FC236}">
                <a16:creationId xmlns:a16="http://schemas.microsoft.com/office/drawing/2014/main" id="{C1EFDA69-D618-3C48-8BB6-BEE3D2B2B0F1}"/>
              </a:ext>
            </a:extLst>
          </p:cNvPr>
          <p:cNvSpPr>
            <a:spLocks noGrp="1"/>
          </p:cNvSpPr>
          <p:nvPr>
            <p:ph idx="1"/>
          </p:nvPr>
        </p:nvSpPr>
        <p:spPr>
          <a:xfrm>
            <a:off x="1154954" y="2603500"/>
            <a:ext cx="10534126" cy="3416300"/>
          </a:xfrm>
        </p:spPr>
        <p:txBody>
          <a:bodyPr>
            <a:noAutofit/>
          </a:bodyPr>
          <a:lstStyle/>
          <a:p>
            <a:pPr marL="0" indent="0">
              <a:buNone/>
            </a:pPr>
            <a:r>
              <a:rPr lang="en-US" sz="2400" dirty="0"/>
              <a:t>Stereotypes perpetuate hurtful lies and misconceptions.</a:t>
            </a:r>
          </a:p>
          <a:p>
            <a:r>
              <a:rPr lang="en-US" sz="2400" dirty="0"/>
              <a:t>If only your male characters make good decisions, what are you saying about women?</a:t>
            </a:r>
          </a:p>
          <a:p>
            <a:r>
              <a:rPr lang="en-US" sz="2400" dirty="0"/>
              <a:t>If a father is angry to have only daughters, what does </a:t>
            </a:r>
            <a:r>
              <a:rPr lang="en-US" sz="2400" i="1" dirty="0"/>
              <a:t>that</a:t>
            </a:r>
            <a:r>
              <a:rPr lang="en-US" sz="2400" dirty="0"/>
              <a:t> say about women?</a:t>
            </a:r>
          </a:p>
          <a:p>
            <a:r>
              <a:rPr lang="en-US" sz="2400" dirty="0"/>
              <a:t>Are all your “bad” characters of a specific race?</a:t>
            </a:r>
          </a:p>
          <a:p>
            <a:r>
              <a:rPr lang="en-US" sz="2400" dirty="0"/>
              <a:t>Do your athletes need to be stupid?</a:t>
            </a:r>
          </a:p>
          <a:p>
            <a:r>
              <a:rPr lang="en-US" sz="2400" dirty="0"/>
              <a:t>Do your blondes need to be airheads? </a:t>
            </a:r>
          </a:p>
        </p:txBody>
      </p:sp>
      <p:sp>
        <p:nvSpPr>
          <p:cNvPr id="4" name="TextBox 3">
            <a:extLst>
              <a:ext uri="{FF2B5EF4-FFF2-40B4-BE49-F238E27FC236}">
                <a16:creationId xmlns:a16="http://schemas.microsoft.com/office/drawing/2014/main" id="{55DCDD34-2016-3340-A9F8-40042E88A9B8}"/>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3209591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3C5CB-03FD-5449-8248-89628C262948}"/>
              </a:ext>
            </a:extLst>
          </p:cNvPr>
          <p:cNvSpPr>
            <a:spLocks noGrp="1"/>
          </p:cNvSpPr>
          <p:nvPr>
            <p:ph type="title"/>
          </p:nvPr>
        </p:nvSpPr>
        <p:spPr/>
        <p:txBody>
          <a:bodyPr/>
          <a:lstStyle/>
          <a:p>
            <a:r>
              <a:rPr lang="en-US" dirty="0"/>
              <a:t>Beware of Insults</a:t>
            </a:r>
          </a:p>
        </p:txBody>
      </p:sp>
      <p:sp>
        <p:nvSpPr>
          <p:cNvPr id="3" name="Content Placeholder 2">
            <a:extLst>
              <a:ext uri="{FF2B5EF4-FFF2-40B4-BE49-F238E27FC236}">
                <a16:creationId xmlns:a16="http://schemas.microsoft.com/office/drawing/2014/main" id="{4CD9A92C-DEDE-3C47-A703-F75EB0D1F418}"/>
              </a:ext>
            </a:extLst>
          </p:cNvPr>
          <p:cNvSpPr>
            <a:spLocks noGrp="1"/>
          </p:cNvSpPr>
          <p:nvPr>
            <p:ph idx="1"/>
          </p:nvPr>
        </p:nvSpPr>
        <p:spPr>
          <a:xfrm>
            <a:off x="1154954" y="2603500"/>
            <a:ext cx="10127812" cy="3416300"/>
          </a:xfrm>
        </p:spPr>
        <p:txBody>
          <a:bodyPr>
            <a:noAutofit/>
          </a:bodyPr>
          <a:lstStyle/>
          <a:p>
            <a:pPr marL="0" indent="0">
              <a:buNone/>
            </a:pPr>
            <a:r>
              <a:rPr lang="en-US" sz="2400" dirty="0"/>
              <a:t>If you need a misogynist in your book, the things he says, how he says them, and how your protagonist deals with that will speak volumes. There must be consequences, or you’re saying it’s okay.</a:t>
            </a:r>
            <a:br>
              <a:rPr lang="en-US" sz="2400" dirty="0"/>
            </a:br>
            <a:endParaRPr lang="en-US" sz="2400" dirty="0"/>
          </a:p>
          <a:p>
            <a:pPr marL="0" indent="0">
              <a:buNone/>
            </a:pPr>
            <a:r>
              <a:rPr lang="en-US" sz="2400" dirty="0"/>
              <a:t>If your plot necessitates bullying of a queer kid:</a:t>
            </a:r>
          </a:p>
          <a:p>
            <a:pPr lvl="1"/>
            <a:r>
              <a:rPr lang="en-US" sz="2400" dirty="0"/>
              <a:t>Do you want to add another iteration of the word “f----t” in media?</a:t>
            </a:r>
          </a:p>
          <a:p>
            <a:pPr lvl="1"/>
            <a:r>
              <a:rPr lang="en-US" sz="2400" dirty="0"/>
              <a:t>If a queer kid is bullied in your book, there MUST be consequences, or you’re putting more of that bullying into the world</a:t>
            </a:r>
          </a:p>
        </p:txBody>
      </p:sp>
      <p:sp>
        <p:nvSpPr>
          <p:cNvPr id="4" name="TextBox 3">
            <a:extLst>
              <a:ext uri="{FF2B5EF4-FFF2-40B4-BE49-F238E27FC236}">
                <a16:creationId xmlns:a16="http://schemas.microsoft.com/office/drawing/2014/main" id="{A3FB9A78-1FE2-A840-9DC8-E482D61F3EF1}"/>
              </a:ext>
            </a:extLst>
          </p:cNvPr>
          <p:cNvSpPr txBox="1"/>
          <p:nvPr/>
        </p:nvSpPr>
        <p:spPr>
          <a:xfrm>
            <a:off x="4887977" y="6550223"/>
            <a:ext cx="2299027" cy="307777"/>
          </a:xfrm>
          <a:prstGeom prst="rect">
            <a:avLst/>
          </a:prstGeom>
          <a:noFill/>
        </p:spPr>
        <p:txBody>
          <a:bodyPr wrap="none" rtlCol="0">
            <a:spAutoFit/>
          </a:bodyPr>
          <a:lstStyle/>
          <a:p>
            <a:r>
              <a:rPr lang="en-US" sz="1400" dirty="0" err="1"/>
              <a:t>www.coachbacon.com</a:t>
            </a:r>
            <a:endParaRPr lang="en-US" sz="1400" dirty="0"/>
          </a:p>
        </p:txBody>
      </p:sp>
    </p:spTree>
    <p:extLst>
      <p:ext uri="{BB962C8B-B14F-4D97-AF65-F5344CB8AC3E}">
        <p14:creationId xmlns:p14="http://schemas.microsoft.com/office/powerpoint/2010/main" val="34870511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{5D55C4F0-7B5A-B546-953A-2D8E465ECB54}tf10001076</Template>
  <TotalTime>10087</TotalTime>
  <Words>4353</Words>
  <Application>Microsoft Macintosh PowerPoint</Application>
  <PresentationFormat>Widescreen</PresentationFormat>
  <Paragraphs>495</Paragraphs>
  <Slides>71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Century Gothic</vt:lpstr>
      <vt:lpstr>Wingdings 3</vt:lpstr>
      <vt:lpstr>Ion Boardroom</vt:lpstr>
      <vt:lpstr>Writing Nuts &amp; Bolts</vt:lpstr>
      <vt:lpstr>The Writing Nuts &amp; Bolts Presentation Includes:</vt:lpstr>
      <vt:lpstr>Big Picture Decisions</vt:lpstr>
      <vt:lpstr>Audience</vt:lpstr>
      <vt:lpstr>Point of View (POV)</vt:lpstr>
      <vt:lpstr>Tense (Because 2020)</vt:lpstr>
      <vt:lpstr>Trickle Truthing</vt:lpstr>
      <vt:lpstr>Beware of Stereotypes</vt:lpstr>
      <vt:lpstr>Beware of Insults</vt:lpstr>
      <vt:lpstr>Appropriation, Appreciation, Representation</vt:lpstr>
      <vt:lpstr>Beware of Tropes</vt:lpstr>
      <vt:lpstr>Grammar and Syntax</vt:lpstr>
      <vt:lpstr>The Truth about Grammar</vt:lpstr>
      <vt:lpstr>Subject-Verb Agreement</vt:lpstr>
      <vt:lpstr>Everything Needs to Agree</vt:lpstr>
      <vt:lpstr>Verbs Make your Manuscript Go</vt:lpstr>
      <vt:lpstr>Did the Romans Get it Wrong?</vt:lpstr>
      <vt:lpstr>The Word Only</vt:lpstr>
      <vt:lpstr>Thinking and Feeling</vt:lpstr>
      <vt:lpstr>Specifics and Generalities</vt:lpstr>
      <vt:lpstr>Now, About Commas</vt:lpstr>
      <vt:lpstr>Team Oxford Comma</vt:lpstr>
      <vt:lpstr>Words to Cut</vt:lpstr>
      <vt:lpstr>And Almost Every Iteration of</vt:lpstr>
      <vt:lpstr>Beware Redundancy (1/2)</vt:lpstr>
      <vt:lpstr>Beware Redundancy (2/2)</vt:lpstr>
      <vt:lpstr>Commonly Confused(1/7)</vt:lpstr>
      <vt:lpstr>Commonly Confused(2/7)</vt:lpstr>
      <vt:lpstr>Commonly Confused(3/7)</vt:lpstr>
      <vt:lpstr>Commonly Confused(4/7)</vt:lpstr>
      <vt:lpstr>Commonly Confused(5/7)</vt:lpstr>
      <vt:lpstr>Commonly Confused(6/7)</vt:lpstr>
      <vt:lpstr>Commonly Confused(7/7)</vt:lpstr>
      <vt:lpstr>Dialogue</vt:lpstr>
      <vt:lpstr>Punctuating Dialogue</vt:lpstr>
      <vt:lpstr>To Reiterate:</vt:lpstr>
      <vt:lpstr>Insert Narrative First, Last, or in the Middle</vt:lpstr>
      <vt:lpstr>Dialogue Tags</vt:lpstr>
      <vt:lpstr>Tips and Tricks</vt:lpstr>
      <vt:lpstr>Keeping it Natural</vt:lpstr>
      <vt:lpstr>Style</vt:lpstr>
      <vt:lpstr>Showing v Telling</vt:lpstr>
      <vt:lpstr>Incorporating Backstory</vt:lpstr>
      <vt:lpstr>Details</vt:lpstr>
      <vt:lpstr>Details, Details</vt:lpstr>
      <vt:lpstr>Putting Your Sentences to Work</vt:lpstr>
      <vt:lpstr>Powerful Words</vt:lpstr>
      <vt:lpstr>Use All the Five Six Seven Senses</vt:lpstr>
      <vt:lpstr>Stage Directions</vt:lpstr>
      <vt:lpstr>Literary Device: Metaphors</vt:lpstr>
      <vt:lpstr>Literary Device: Imagery</vt:lpstr>
      <vt:lpstr>Literary Device: Foreshadowing</vt:lpstr>
      <vt:lpstr>Literary Device: Motif</vt:lpstr>
      <vt:lpstr>Literary Device: Juxtaposition</vt:lpstr>
      <vt:lpstr>Literary Device: Synecdoche</vt:lpstr>
      <vt:lpstr>Revising</vt:lpstr>
      <vt:lpstr>Engage Your Community</vt:lpstr>
      <vt:lpstr>What Do You Want to Say?</vt:lpstr>
      <vt:lpstr>Find Your Own Challenges</vt:lpstr>
      <vt:lpstr>How much can you cut?</vt:lpstr>
      <vt:lpstr>What Must You Add?</vt:lpstr>
      <vt:lpstr>Guaranteed homework</vt:lpstr>
      <vt:lpstr>Standard Manuscript Formatting</vt:lpstr>
      <vt:lpstr>Full Document (1/2)</vt:lpstr>
      <vt:lpstr>Full Document (2/2)</vt:lpstr>
      <vt:lpstr>PowerPoint Presentation</vt:lpstr>
      <vt:lpstr>Title Page</vt:lpstr>
      <vt:lpstr>PowerPoint Presentation</vt:lpstr>
      <vt:lpstr>Chapter Start and Section Start</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Demystifying Plot:  Raising the Stakes and Getting Unstuck</dc:title>
  <dc:creator>Michele Bacon</dc:creator>
  <cp:lastModifiedBy>Michele Bacon</cp:lastModifiedBy>
  <cp:revision>122</cp:revision>
  <cp:lastPrinted>2020-10-20T00:03:28Z</cp:lastPrinted>
  <dcterms:created xsi:type="dcterms:W3CDTF">2020-09-19T01:44:46Z</dcterms:created>
  <dcterms:modified xsi:type="dcterms:W3CDTF">2020-11-23T02:42:14Z</dcterms:modified>
</cp:coreProperties>
</file>